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
  </p:notesMasterIdLst>
  <p:handoutMasterIdLst>
    <p:handoutMasterId r:id="rId11"/>
  </p:handoutMasterIdLst>
  <p:sldIdLst>
    <p:sldId id="256" r:id="rId2"/>
    <p:sldId id="321" r:id="rId3"/>
    <p:sldId id="323" r:id="rId4"/>
    <p:sldId id="319" r:id="rId5"/>
    <p:sldId id="315" r:id="rId6"/>
    <p:sldId id="318" r:id="rId7"/>
    <p:sldId id="320" r:id="rId8"/>
    <p:sldId id="322" r:id="rId9"/>
  </p:sldIdLst>
  <p:sldSz cx="12188825" cy="6858000"/>
  <p:notesSz cx="7102475" cy="93884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pos="383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491"/>
    <a:srgbClr val="EBECDF"/>
    <a:srgbClr val="DC3E38"/>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174"/>
    <p:restoredTop sz="94679"/>
  </p:normalViewPr>
  <p:slideViewPr>
    <p:cSldViewPr snapToGrid="0" snapToObjects="1">
      <p:cViewPr varScale="1">
        <p:scale>
          <a:sx n="92" d="100"/>
          <a:sy n="92" d="100"/>
        </p:scale>
        <p:origin x="561" y="57"/>
      </p:cViewPr>
      <p:guideLst>
        <p:guide orient="horz" pos="2160"/>
        <p:guide pos="2880"/>
        <p:guide pos="3839"/>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4221" tIns="47111" rIns="94221" bIns="47111" rtlCol="0"/>
          <a:lstStyle>
            <a:lvl1pPr algn="l">
              <a:defRPr sz="1200"/>
            </a:lvl1pPr>
          </a:lstStyle>
          <a:p>
            <a:endParaRPr lang="en-US" dirty="0"/>
          </a:p>
        </p:txBody>
      </p:sp>
      <p:sp>
        <p:nvSpPr>
          <p:cNvPr id="3" name="Date Placeholder 2"/>
          <p:cNvSpPr>
            <a:spLocks noGrp="1"/>
          </p:cNvSpPr>
          <p:nvPr>
            <p:ph type="dt" sz="quarter" idx="1"/>
          </p:nvPr>
        </p:nvSpPr>
        <p:spPr>
          <a:xfrm>
            <a:off x="4023093" y="0"/>
            <a:ext cx="3077739" cy="469424"/>
          </a:xfrm>
          <a:prstGeom prst="rect">
            <a:avLst/>
          </a:prstGeom>
        </p:spPr>
        <p:txBody>
          <a:bodyPr vert="horz" lIns="94221" tIns="47111" rIns="94221" bIns="47111" rtlCol="0"/>
          <a:lstStyle>
            <a:lvl1pPr algn="r">
              <a:defRPr sz="1200"/>
            </a:lvl1pPr>
          </a:lstStyle>
          <a:p>
            <a:fld id="{27C0BD7A-3B7E-BA4C-8633-332707BE5848}" type="datetimeFigureOut">
              <a:rPr lang="en-US" smtClean="0"/>
              <a:t>5/26/2023</a:t>
            </a:fld>
            <a:endParaRPr lang="en-US" dirty="0"/>
          </a:p>
        </p:txBody>
      </p:sp>
      <p:sp>
        <p:nvSpPr>
          <p:cNvPr id="4" name="Footer Placeholder 3"/>
          <p:cNvSpPr>
            <a:spLocks noGrp="1"/>
          </p:cNvSpPr>
          <p:nvPr>
            <p:ph type="ftr" sz="quarter" idx="2"/>
          </p:nvPr>
        </p:nvSpPr>
        <p:spPr>
          <a:xfrm>
            <a:off x="0" y="8917422"/>
            <a:ext cx="3077739" cy="469424"/>
          </a:xfrm>
          <a:prstGeom prst="rect">
            <a:avLst/>
          </a:prstGeom>
        </p:spPr>
        <p:txBody>
          <a:bodyPr vert="horz" lIns="94221" tIns="47111" rIns="94221" bIns="47111" rtlCol="0" anchor="b"/>
          <a:lstStyle>
            <a:lvl1pPr algn="l">
              <a:defRPr sz="1200"/>
            </a:lvl1pPr>
          </a:lstStyle>
          <a:p>
            <a:endParaRPr lang="en-US" dirty="0"/>
          </a:p>
        </p:txBody>
      </p:sp>
      <p:sp>
        <p:nvSpPr>
          <p:cNvPr id="5" name="Slide Number Placeholder 4"/>
          <p:cNvSpPr>
            <a:spLocks noGrp="1"/>
          </p:cNvSpPr>
          <p:nvPr>
            <p:ph type="sldNum" sz="quarter" idx="3"/>
          </p:nvPr>
        </p:nvSpPr>
        <p:spPr>
          <a:xfrm>
            <a:off x="4023093" y="8917422"/>
            <a:ext cx="3077739" cy="469424"/>
          </a:xfrm>
          <a:prstGeom prst="rect">
            <a:avLst/>
          </a:prstGeom>
        </p:spPr>
        <p:txBody>
          <a:bodyPr vert="horz" lIns="94221" tIns="47111" rIns="94221" bIns="47111" rtlCol="0" anchor="b"/>
          <a:lstStyle>
            <a:lvl1pPr algn="r">
              <a:defRPr sz="1200"/>
            </a:lvl1pPr>
          </a:lstStyle>
          <a:p>
            <a:fld id="{FE149231-B891-FC43-917C-0C15EEEF79C0}" type="slidenum">
              <a:rPr lang="en-US" smtClean="0"/>
              <a:t>‹#›</a:t>
            </a:fld>
            <a:endParaRPr lang="en-US" dirty="0"/>
          </a:p>
        </p:txBody>
      </p:sp>
    </p:spTree>
    <p:extLst>
      <p:ext uri="{BB962C8B-B14F-4D97-AF65-F5344CB8AC3E}">
        <p14:creationId xmlns:p14="http://schemas.microsoft.com/office/powerpoint/2010/main" val="33997150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4221" tIns="47111" rIns="94221" bIns="47111" rtlCol="0"/>
          <a:lstStyle>
            <a:lvl1pPr algn="l">
              <a:defRPr sz="1200"/>
            </a:lvl1pPr>
          </a:lstStyle>
          <a:p>
            <a:endParaRPr lang="en-US" dirty="0"/>
          </a:p>
        </p:txBody>
      </p:sp>
      <p:sp>
        <p:nvSpPr>
          <p:cNvPr id="3" name="Date Placeholder 2"/>
          <p:cNvSpPr>
            <a:spLocks noGrp="1"/>
          </p:cNvSpPr>
          <p:nvPr>
            <p:ph type="dt" idx="1"/>
          </p:nvPr>
        </p:nvSpPr>
        <p:spPr>
          <a:xfrm>
            <a:off x="4023093" y="0"/>
            <a:ext cx="3077739" cy="469424"/>
          </a:xfrm>
          <a:prstGeom prst="rect">
            <a:avLst/>
          </a:prstGeom>
        </p:spPr>
        <p:txBody>
          <a:bodyPr vert="horz" lIns="94221" tIns="47111" rIns="94221" bIns="47111" rtlCol="0"/>
          <a:lstStyle>
            <a:lvl1pPr algn="r">
              <a:defRPr sz="1200"/>
            </a:lvl1pPr>
          </a:lstStyle>
          <a:p>
            <a:fld id="{661256D8-ABCC-7540-80FE-3C3CB22D7608}" type="datetimeFigureOut">
              <a:rPr lang="en-US" smtClean="0"/>
              <a:t>5/26/2023</a:t>
            </a:fld>
            <a:endParaRPr lang="en-US" dirty="0"/>
          </a:p>
        </p:txBody>
      </p:sp>
      <p:sp>
        <p:nvSpPr>
          <p:cNvPr id="4" name="Slide Image Placeholder 3"/>
          <p:cNvSpPr>
            <a:spLocks noGrp="1" noRot="1" noChangeAspect="1"/>
          </p:cNvSpPr>
          <p:nvPr>
            <p:ph type="sldImg" idx="2"/>
          </p:nvPr>
        </p:nvSpPr>
        <p:spPr>
          <a:xfrm>
            <a:off x="422275" y="703263"/>
            <a:ext cx="6257925" cy="3521075"/>
          </a:xfrm>
          <a:prstGeom prst="rect">
            <a:avLst/>
          </a:prstGeom>
          <a:noFill/>
          <a:ln w="12700">
            <a:solidFill>
              <a:prstClr val="black"/>
            </a:solidFill>
          </a:ln>
        </p:spPr>
        <p:txBody>
          <a:bodyPr vert="horz" lIns="94221" tIns="47111" rIns="94221" bIns="47111" rtlCol="0" anchor="ctr"/>
          <a:lstStyle/>
          <a:p>
            <a:endParaRPr lang="en-US" dirty="0"/>
          </a:p>
        </p:txBody>
      </p:sp>
      <p:sp>
        <p:nvSpPr>
          <p:cNvPr id="5" name="Notes Placeholder 4"/>
          <p:cNvSpPr>
            <a:spLocks noGrp="1"/>
          </p:cNvSpPr>
          <p:nvPr>
            <p:ph type="body" sz="quarter" idx="3"/>
          </p:nvPr>
        </p:nvSpPr>
        <p:spPr>
          <a:xfrm>
            <a:off x="710248" y="4459526"/>
            <a:ext cx="5681980" cy="4224814"/>
          </a:xfrm>
          <a:prstGeom prst="rect">
            <a:avLst/>
          </a:prstGeom>
        </p:spPr>
        <p:txBody>
          <a:bodyPr vert="horz" lIns="94221" tIns="47111" rIns="94221" bIns="4711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2"/>
            <a:ext cx="3077739" cy="469424"/>
          </a:xfrm>
          <a:prstGeom prst="rect">
            <a:avLst/>
          </a:prstGeom>
        </p:spPr>
        <p:txBody>
          <a:bodyPr vert="horz" lIns="94221" tIns="47111" rIns="94221" bIns="47111"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23093" y="8917422"/>
            <a:ext cx="3077739" cy="469424"/>
          </a:xfrm>
          <a:prstGeom prst="rect">
            <a:avLst/>
          </a:prstGeom>
        </p:spPr>
        <p:txBody>
          <a:bodyPr vert="horz" lIns="94221" tIns="47111" rIns="94221" bIns="47111" rtlCol="0" anchor="b"/>
          <a:lstStyle>
            <a:lvl1pPr algn="r">
              <a:defRPr sz="1200"/>
            </a:lvl1pPr>
          </a:lstStyle>
          <a:p>
            <a:fld id="{5D1D6134-14B5-BE4F-8909-9278DB4B27FD}" type="slidenum">
              <a:rPr lang="en-US" smtClean="0"/>
              <a:t>‹#›</a:t>
            </a:fld>
            <a:endParaRPr lang="en-US" dirty="0"/>
          </a:p>
        </p:txBody>
      </p:sp>
    </p:spTree>
    <p:extLst>
      <p:ext uri="{BB962C8B-B14F-4D97-AF65-F5344CB8AC3E}">
        <p14:creationId xmlns:p14="http://schemas.microsoft.com/office/powerpoint/2010/main" val="3701250137"/>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D1D6134-14B5-BE4F-8909-9278DB4B27FD}" type="slidenum">
              <a:rPr lang="en-US" smtClean="0"/>
              <a:t>1</a:t>
            </a:fld>
            <a:endParaRPr lang="en-US" dirty="0"/>
          </a:p>
        </p:txBody>
      </p:sp>
    </p:spTree>
    <p:extLst>
      <p:ext uri="{BB962C8B-B14F-4D97-AF65-F5344CB8AC3E}">
        <p14:creationId xmlns:p14="http://schemas.microsoft.com/office/powerpoint/2010/main" val="30076079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D1D6134-14B5-BE4F-8909-9278DB4B27FD}" type="slidenum">
              <a:rPr lang="en-US" smtClean="0"/>
              <a:t>2</a:t>
            </a:fld>
            <a:endParaRPr lang="en-US" dirty="0"/>
          </a:p>
        </p:txBody>
      </p:sp>
    </p:spTree>
    <p:extLst>
      <p:ext uri="{BB962C8B-B14F-4D97-AF65-F5344CB8AC3E}">
        <p14:creationId xmlns:p14="http://schemas.microsoft.com/office/powerpoint/2010/main" val="2666723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D1D6134-14B5-BE4F-8909-9278DB4B27FD}" type="slidenum">
              <a:rPr lang="en-US" smtClean="0"/>
              <a:t>3</a:t>
            </a:fld>
            <a:endParaRPr lang="en-US" dirty="0"/>
          </a:p>
        </p:txBody>
      </p:sp>
    </p:spTree>
    <p:extLst>
      <p:ext uri="{BB962C8B-B14F-4D97-AF65-F5344CB8AC3E}">
        <p14:creationId xmlns:p14="http://schemas.microsoft.com/office/powerpoint/2010/main" val="31222522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Nov NEB started with a bang- Reg III Clarence Robinson questioned legitimacy of my filling the resigned position of Adelman; RVP travel to be included in budget; ; budget, chapter closing procedures, federation mergers, committee reports.</a:t>
            </a:r>
          </a:p>
          <a:p>
            <a:endParaRPr lang="en-US" dirty="0"/>
          </a:p>
          <a:p>
            <a:r>
              <a:rPr lang="en-US" dirty="0"/>
              <a:t>Onboarding – installation, parliamentarian brief, legal brief, welcome by Shackelford, 4 staff vp briefs-finance, policy &amp; programs, Budget, hr</a:t>
            </a:r>
          </a:p>
          <a:p>
            <a:endParaRPr lang="en-US" dirty="0"/>
          </a:p>
          <a:p>
            <a:r>
              <a:rPr lang="en-US" dirty="0"/>
              <a:t>Feb mtg- 5 new board members, committees &amp; assignments, AMS address corrections by hdqtrs, fed pres &amp; sec change chapter officers, operating budget, federation mergers-1 Jun plan,  need policy on dealing with NO members (1Jun deadline for Memb Advisory Comm, supplemental funds ( 7k in 10% to fed (NM, UT &amp; WY qualify)</a:t>
            </a:r>
          </a:p>
          <a:p>
            <a:endParaRPr lang="en-US" dirty="0"/>
          </a:p>
        </p:txBody>
      </p:sp>
      <p:sp>
        <p:nvSpPr>
          <p:cNvPr id="4" name="Slide Number Placeholder 3"/>
          <p:cNvSpPr>
            <a:spLocks noGrp="1"/>
          </p:cNvSpPr>
          <p:nvPr>
            <p:ph type="sldNum" sz="quarter" idx="5"/>
          </p:nvPr>
        </p:nvSpPr>
        <p:spPr/>
        <p:txBody>
          <a:bodyPr/>
          <a:lstStyle/>
          <a:p>
            <a:fld id="{5D1D6134-14B5-BE4F-8909-9278DB4B27FD}" type="slidenum">
              <a:rPr lang="en-US" smtClean="0"/>
              <a:t>4</a:t>
            </a:fld>
            <a:endParaRPr lang="en-US" dirty="0"/>
          </a:p>
        </p:txBody>
      </p:sp>
    </p:spTree>
    <p:extLst>
      <p:ext uri="{BB962C8B-B14F-4D97-AF65-F5344CB8AC3E}">
        <p14:creationId xmlns:p14="http://schemas.microsoft.com/office/powerpoint/2010/main" val="39833377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Total NARFE Members Reg VII 8493       AS OF 20 May 2023</a:t>
            </a:r>
          </a:p>
          <a:p>
            <a:r>
              <a:rPr lang="en-US" dirty="0"/>
              <a:t>I used </a:t>
            </a:r>
            <a:r>
              <a:rPr lang="en-US" dirty="0" err="1"/>
              <a:t>Hqtrs</a:t>
            </a:r>
            <a:r>
              <a:rPr lang="en-US" dirty="0"/>
              <a:t> data base a of 1 May</a:t>
            </a:r>
          </a:p>
        </p:txBody>
      </p:sp>
      <p:sp>
        <p:nvSpPr>
          <p:cNvPr id="4" name="Slide Number Placeholder 3"/>
          <p:cNvSpPr>
            <a:spLocks noGrp="1"/>
          </p:cNvSpPr>
          <p:nvPr>
            <p:ph type="sldNum" sz="quarter" idx="5"/>
          </p:nvPr>
        </p:nvSpPr>
        <p:spPr/>
        <p:txBody>
          <a:bodyPr/>
          <a:lstStyle/>
          <a:p>
            <a:fld id="{5D1D6134-14B5-BE4F-8909-9278DB4B27FD}" type="slidenum">
              <a:rPr lang="en-US" smtClean="0"/>
              <a:t>5</a:t>
            </a:fld>
            <a:endParaRPr lang="en-US" dirty="0"/>
          </a:p>
        </p:txBody>
      </p:sp>
    </p:spTree>
    <p:extLst>
      <p:ext uri="{BB962C8B-B14F-4D97-AF65-F5344CB8AC3E}">
        <p14:creationId xmlns:p14="http://schemas.microsoft.com/office/powerpoint/2010/main" val="42500100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Audit – 3 NEB Members – Marshall Richards Reg VI, Larry Walton Reg 11, Robert Ruskamp Reg VIII</a:t>
            </a:r>
          </a:p>
          <a:p>
            <a:r>
              <a:rPr lang="en-US" dirty="0"/>
              <a:t>BFI – Kathryn Hensley (C),  3 RVP-Me, Robert Helfrich Reg IV, Robert Allen Reg X</a:t>
            </a:r>
          </a:p>
          <a:p>
            <a:r>
              <a:rPr lang="en-US" dirty="0"/>
              <a:t>CAB – 10 members Reg VII Marlene Seaton-AZ</a:t>
            </a:r>
          </a:p>
          <a:p>
            <a:r>
              <a:rPr lang="en-US" dirty="0"/>
              <a:t>Non-Dues – 6 members</a:t>
            </a:r>
          </a:p>
          <a:p>
            <a:r>
              <a:rPr lang="en-US" dirty="0"/>
              <a:t>Advocacy – 10 Members – Mark Mickelsen NM</a:t>
            </a:r>
          </a:p>
          <a:p>
            <a:r>
              <a:rPr lang="en-US" dirty="0"/>
              <a:t>Alz – 9 Members – Lorna Howerton NM</a:t>
            </a:r>
          </a:p>
          <a:p>
            <a:r>
              <a:rPr lang="en-US" dirty="0"/>
              <a:t>Membership – 7 members</a:t>
            </a:r>
          </a:p>
          <a:p>
            <a:r>
              <a:rPr lang="en-US" dirty="0"/>
              <a:t>NOTE:  Rodney Adelman (AZ) member of Bylaws Committee, Margot Warren (CO) member of Comp</a:t>
            </a:r>
          </a:p>
        </p:txBody>
      </p:sp>
      <p:sp>
        <p:nvSpPr>
          <p:cNvPr id="4" name="Slide Number Placeholder 3"/>
          <p:cNvSpPr>
            <a:spLocks noGrp="1"/>
          </p:cNvSpPr>
          <p:nvPr>
            <p:ph type="sldNum" sz="quarter" idx="5"/>
          </p:nvPr>
        </p:nvSpPr>
        <p:spPr/>
        <p:txBody>
          <a:bodyPr/>
          <a:lstStyle/>
          <a:p>
            <a:fld id="{5D1D6134-14B5-BE4F-8909-9278DB4B27FD}" type="slidenum">
              <a:rPr lang="en-US" smtClean="0"/>
              <a:t>6</a:t>
            </a:fld>
            <a:endParaRPr lang="en-US" dirty="0"/>
          </a:p>
        </p:txBody>
      </p:sp>
    </p:spTree>
    <p:extLst>
      <p:ext uri="{BB962C8B-B14F-4D97-AF65-F5344CB8AC3E}">
        <p14:creationId xmlns:p14="http://schemas.microsoft.com/office/powerpoint/2010/main" val="34105803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D1D6134-14B5-BE4F-8909-9278DB4B27FD}" type="slidenum">
              <a:rPr lang="en-US" smtClean="0"/>
              <a:t>7</a:t>
            </a:fld>
            <a:endParaRPr lang="en-US" dirty="0"/>
          </a:p>
        </p:txBody>
      </p:sp>
    </p:spTree>
    <p:extLst>
      <p:ext uri="{BB962C8B-B14F-4D97-AF65-F5344CB8AC3E}">
        <p14:creationId xmlns:p14="http://schemas.microsoft.com/office/powerpoint/2010/main" val="2314197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D1D6134-14B5-BE4F-8909-9278DB4B27FD}" type="slidenum">
              <a:rPr lang="en-US" smtClean="0"/>
              <a:t>8</a:t>
            </a:fld>
            <a:endParaRPr lang="en-US" dirty="0"/>
          </a:p>
        </p:txBody>
      </p:sp>
    </p:spTree>
    <p:extLst>
      <p:ext uri="{BB962C8B-B14F-4D97-AF65-F5344CB8AC3E}">
        <p14:creationId xmlns:p14="http://schemas.microsoft.com/office/powerpoint/2010/main" val="152977064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E6CFD746-C83E-674B-879B-87F8B074A1D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893"/>
            <a:ext cx="12188825" cy="6856214"/>
          </a:xfrm>
          <a:prstGeom prst="rect">
            <a:avLst/>
          </a:prstGeom>
        </p:spPr>
      </p:pic>
      <p:sp>
        <p:nvSpPr>
          <p:cNvPr id="2" name="Title 1"/>
          <p:cNvSpPr>
            <a:spLocks noGrp="1"/>
          </p:cNvSpPr>
          <p:nvPr>
            <p:ph type="ctrTitle"/>
          </p:nvPr>
        </p:nvSpPr>
        <p:spPr>
          <a:xfrm>
            <a:off x="3504655" y="2959100"/>
            <a:ext cx="6166912" cy="1162050"/>
          </a:xfrm>
        </p:spPr>
        <p:txBody>
          <a:bodyPr anchor="b">
            <a:normAutofit/>
          </a:bodyPr>
          <a:lstStyle>
            <a:lvl1pPr algn="l">
              <a:lnSpc>
                <a:spcPts val="3600"/>
              </a:lnSpc>
              <a:defRPr sz="3600" b="1">
                <a:solidFill>
                  <a:srgbClr val="EBECDF"/>
                </a:solidFill>
              </a:defRPr>
            </a:lvl1pPr>
          </a:lstStyle>
          <a:p>
            <a:r>
              <a:rPr lang="en-US" dirty="0"/>
              <a:t>Click to edit Master title style</a:t>
            </a:r>
          </a:p>
        </p:txBody>
      </p:sp>
      <p:sp>
        <p:nvSpPr>
          <p:cNvPr id="3" name="Subtitle 2"/>
          <p:cNvSpPr>
            <a:spLocks noGrp="1"/>
          </p:cNvSpPr>
          <p:nvPr>
            <p:ph type="subTitle" idx="1"/>
          </p:nvPr>
        </p:nvSpPr>
        <p:spPr>
          <a:xfrm>
            <a:off x="3504655" y="4241800"/>
            <a:ext cx="6166912" cy="1397000"/>
          </a:xfrm>
        </p:spPr>
        <p:txBody>
          <a:bodyPr>
            <a:normAutofit/>
          </a:bodyPr>
          <a:lstStyle>
            <a:lvl1pPr marL="0" indent="0" algn="l">
              <a:lnSpc>
                <a:spcPts val="2000"/>
              </a:lnSpc>
              <a:buNone/>
              <a:defRPr sz="20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a:xfrm>
            <a:off x="228541" y="6356351"/>
            <a:ext cx="2844059" cy="365125"/>
          </a:xfrm>
        </p:spPr>
        <p:txBody>
          <a:bodyPr/>
          <a:lstStyle>
            <a:lvl1pPr>
              <a:defRPr>
                <a:solidFill>
                  <a:schemeClr val="bg1"/>
                </a:solidFill>
              </a:defRPr>
            </a:lvl1pPr>
          </a:lstStyle>
          <a:p>
            <a:fld id="{F0E523EC-FBE9-F944-A21C-1D24C6307F6F}" type="datetime1">
              <a:rPr lang="en-US" smtClean="0"/>
              <a:pPr/>
              <a:t>5/26/2023</a:t>
            </a:fld>
            <a:endParaRPr lang="en-US" dirty="0"/>
          </a:p>
        </p:txBody>
      </p:sp>
      <p:sp>
        <p:nvSpPr>
          <p:cNvPr id="6" name="Slide Number Placeholder 5"/>
          <p:cNvSpPr>
            <a:spLocks noGrp="1"/>
          </p:cNvSpPr>
          <p:nvPr>
            <p:ph type="sldNum" sz="quarter" idx="12"/>
          </p:nvPr>
        </p:nvSpPr>
        <p:spPr>
          <a:xfrm>
            <a:off x="9116225" y="6356351"/>
            <a:ext cx="2844059" cy="365125"/>
          </a:xfrm>
        </p:spPr>
        <p:txBody>
          <a:bodyPr/>
          <a:lstStyle>
            <a:lvl1pPr>
              <a:defRPr>
                <a:solidFill>
                  <a:schemeClr val="bg1"/>
                </a:solidFill>
              </a:defRPr>
            </a:lvl1pPr>
          </a:lstStyle>
          <a:p>
            <a:fld id="{32221A3B-3924-B04A-A496-7CB8DC41F6D4}" type="slidenum">
              <a:rPr lang="en-US" smtClean="0"/>
              <a:pPr/>
              <a:t>‹#›</a:t>
            </a:fld>
            <a:endParaRPr lang="en-US" dirty="0"/>
          </a:p>
        </p:txBody>
      </p:sp>
    </p:spTree>
    <p:extLst>
      <p:ext uri="{BB962C8B-B14F-4D97-AF65-F5344CB8AC3E}">
        <p14:creationId xmlns:p14="http://schemas.microsoft.com/office/powerpoint/2010/main" val="32545119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ED780A1-6BE7-4540-A521-AABAA8BFD413}" type="datetime1">
              <a:rPr lang="en-US" smtClean="0"/>
              <a:t>5/26/2023</a:t>
            </a:fld>
            <a:endParaRPr lang="en-US" dirty="0"/>
          </a:p>
        </p:txBody>
      </p:sp>
      <p:sp>
        <p:nvSpPr>
          <p:cNvPr id="6" name="Slide Number Placeholder 5"/>
          <p:cNvSpPr>
            <a:spLocks noGrp="1"/>
          </p:cNvSpPr>
          <p:nvPr>
            <p:ph type="sldNum" sz="quarter" idx="12"/>
          </p:nvPr>
        </p:nvSpPr>
        <p:spPr/>
        <p:txBody>
          <a:bodyPr/>
          <a:lstStyle/>
          <a:p>
            <a:fld id="{32221A3B-3924-B04A-A496-7CB8DC41F6D4}" type="slidenum">
              <a:rPr lang="en-US" smtClean="0"/>
              <a:t>‹#›</a:t>
            </a:fld>
            <a:endParaRPr lang="en-US" dirty="0"/>
          </a:p>
        </p:txBody>
      </p:sp>
      <p:sp>
        <p:nvSpPr>
          <p:cNvPr id="7" name="Footer Placeholder 4">
            <a:extLst>
              <a:ext uri="{FF2B5EF4-FFF2-40B4-BE49-F238E27FC236}">
                <a16:creationId xmlns:a16="http://schemas.microsoft.com/office/drawing/2014/main" id="{F0437101-3E68-7647-9E74-A0113595DA6A}"/>
              </a:ext>
            </a:extLst>
          </p:cNvPr>
          <p:cNvSpPr>
            <a:spLocks noGrp="1"/>
          </p:cNvSpPr>
          <p:nvPr>
            <p:ph type="ftr" sz="quarter" idx="11"/>
          </p:nvPr>
        </p:nvSpPr>
        <p:spPr>
          <a:xfrm>
            <a:off x="3572319" y="6356351"/>
            <a:ext cx="5163006" cy="365125"/>
          </a:xfrm>
          <a:prstGeom prst="rect">
            <a:avLst/>
          </a:prstGeom>
        </p:spPr>
        <p:txBody>
          <a:bodyPr/>
          <a:lstStyle/>
          <a:p>
            <a:r>
              <a:rPr lang="en-US" dirty="0"/>
              <a:t>FEDERAL BENEFITS EXPERTS</a:t>
            </a:r>
          </a:p>
        </p:txBody>
      </p:sp>
    </p:spTree>
    <p:extLst>
      <p:ext uri="{BB962C8B-B14F-4D97-AF65-F5344CB8AC3E}">
        <p14:creationId xmlns:p14="http://schemas.microsoft.com/office/powerpoint/2010/main" val="22044979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6898" y="1352551"/>
            <a:ext cx="3089529" cy="4773613"/>
          </a:xfrm>
        </p:spPr>
        <p:txBody>
          <a:bodyPr vert="eaVert"/>
          <a:lstStyle>
            <a:lvl1pPr>
              <a:lnSpc>
                <a:spcPts val="3200"/>
              </a:lnSpc>
              <a:defRPr>
                <a:solidFill>
                  <a:srgbClr val="006491"/>
                </a:solidFill>
              </a:defRPr>
            </a:lvl1pPr>
          </a:lstStyle>
          <a:p>
            <a:r>
              <a:rPr lang="en-US" dirty="0"/>
              <a:t>Click to edit Master title style</a:t>
            </a:r>
          </a:p>
        </p:txBody>
      </p:sp>
      <p:sp>
        <p:nvSpPr>
          <p:cNvPr id="3" name="Vertical Text Placeholder 2"/>
          <p:cNvSpPr>
            <a:spLocks noGrp="1"/>
          </p:cNvSpPr>
          <p:nvPr>
            <p:ph type="body" orient="vert" idx="1"/>
          </p:nvPr>
        </p:nvSpPr>
        <p:spPr>
          <a:xfrm>
            <a:off x="465545" y="1352551"/>
            <a:ext cx="8168206" cy="4773613"/>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defRPr sz="900"/>
            </a:lvl1pPr>
          </a:lstStyle>
          <a:p>
            <a:fld id="{04E20834-5D09-9741-812C-24EE37489303}" type="datetime1">
              <a:rPr lang="en-US" smtClean="0"/>
              <a:pPr/>
              <a:t>5/26/2023</a:t>
            </a:fld>
            <a:endParaRPr lang="en-US" dirty="0"/>
          </a:p>
        </p:txBody>
      </p:sp>
      <p:sp>
        <p:nvSpPr>
          <p:cNvPr id="6" name="Slide Number Placeholder 5"/>
          <p:cNvSpPr>
            <a:spLocks noGrp="1"/>
          </p:cNvSpPr>
          <p:nvPr>
            <p:ph type="sldNum" sz="quarter" idx="12"/>
          </p:nvPr>
        </p:nvSpPr>
        <p:spPr/>
        <p:txBody>
          <a:bodyPr/>
          <a:lstStyle>
            <a:lvl1pPr>
              <a:defRPr sz="900"/>
            </a:lvl1pPr>
          </a:lstStyle>
          <a:p>
            <a:fld id="{32221A3B-3924-B04A-A496-7CB8DC41F6D4}" type="slidenum">
              <a:rPr lang="en-US" smtClean="0"/>
              <a:pPr/>
              <a:t>‹#›</a:t>
            </a:fld>
            <a:endParaRPr lang="en-US" dirty="0"/>
          </a:p>
        </p:txBody>
      </p:sp>
      <p:sp>
        <p:nvSpPr>
          <p:cNvPr id="7" name="Footer Placeholder 4">
            <a:extLst>
              <a:ext uri="{FF2B5EF4-FFF2-40B4-BE49-F238E27FC236}">
                <a16:creationId xmlns:a16="http://schemas.microsoft.com/office/drawing/2014/main" id="{7BBE3F9F-15D6-6C44-90D9-AA2FE1E1A684}"/>
              </a:ext>
            </a:extLst>
          </p:cNvPr>
          <p:cNvSpPr>
            <a:spLocks noGrp="1"/>
          </p:cNvSpPr>
          <p:nvPr>
            <p:ph type="ftr" sz="quarter" idx="11"/>
          </p:nvPr>
        </p:nvSpPr>
        <p:spPr>
          <a:xfrm>
            <a:off x="3572319" y="6356351"/>
            <a:ext cx="5163006" cy="365125"/>
          </a:xfrm>
          <a:prstGeom prst="rect">
            <a:avLst/>
          </a:prstGeom>
        </p:spPr>
        <p:txBody>
          <a:bodyPr/>
          <a:lstStyle>
            <a:lvl1pPr>
              <a:defRPr sz="900" spc="100" baseline="0"/>
            </a:lvl1pPr>
          </a:lstStyle>
          <a:p>
            <a:r>
              <a:rPr lang="en-US" dirty="0"/>
              <a:t>FEDERAL BENEFITS EXPERTS</a:t>
            </a:r>
          </a:p>
        </p:txBody>
      </p:sp>
    </p:spTree>
    <p:extLst>
      <p:ext uri="{BB962C8B-B14F-4D97-AF65-F5344CB8AC3E}">
        <p14:creationId xmlns:p14="http://schemas.microsoft.com/office/powerpoint/2010/main" val="21760304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65545" y="0"/>
            <a:ext cx="9894956" cy="1219200"/>
          </a:xfrm>
        </p:spPr>
        <p:txBody>
          <a:bodyPr>
            <a:normAutofit/>
          </a:bodyPr>
          <a:lstStyle>
            <a:lvl1pPr>
              <a:lnSpc>
                <a:spcPts val="3200"/>
              </a:lnSpc>
              <a:defRPr sz="3200" b="1"/>
            </a:lvl1pPr>
          </a:lstStyle>
          <a:p>
            <a:r>
              <a:rPr lang="en-US" dirty="0"/>
              <a:t>Click to edit Master title style</a:t>
            </a:r>
          </a:p>
        </p:txBody>
      </p:sp>
      <p:sp>
        <p:nvSpPr>
          <p:cNvPr id="3" name="Content Placeholder 2"/>
          <p:cNvSpPr>
            <a:spLocks noGrp="1"/>
          </p:cNvSpPr>
          <p:nvPr>
            <p:ph idx="1"/>
          </p:nvPr>
        </p:nvSpPr>
        <p:spPr/>
        <p:txBody>
          <a:bodyPr/>
          <a:lstStyle>
            <a:lvl1pPr>
              <a:defRPr b="1"/>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465545" y="6356351"/>
            <a:ext cx="2987955" cy="365125"/>
          </a:xfrm>
        </p:spPr>
        <p:txBody>
          <a:bodyPr/>
          <a:lstStyle>
            <a:lvl1pPr>
              <a:defRPr>
                <a:solidFill>
                  <a:srgbClr val="006491"/>
                </a:solidFill>
              </a:defRPr>
            </a:lvl1pPr>
          </a:lstStyle>
          <a:p>
            <a:fld id="{74EC077F-1822-9B4D-B466-2AEAFFB9F37D}" type="datetime1">
              <a:rPr lang="en-US" smtClean="0"/>
              <a:pPr/>
              <a:t>5/26/2023</a:t>
            </a:fld>
            <a:endParaRPr lang="en-US" dirty="0"/>
          </a:p>
        </p:txBody>
      </p:sp>
      <p:sp>
        <p:nvSpPr>
          <p:cNvPr id="6" name="Slide Number Placeholder 5"/>
          <p:cNvSpPr>
            <a:spLocks noGrp="1"/>
          </p:cNvSpPr>
          <p:nvPr>
            <p:ph type="sldNum" sz="quarter" idx="12"/>
          </p:nvPr>
        </p:nvSpPr>
        <p:spPr>
          <a:xfrm>
            <a:off x="8735325" y="6356351"/>
            <a:ext cx="3208031" cy="365125"/>
          </a:xfrm>
        </p:spPr>
        <p:txBody>
          <a:bodyPr/>
          <a:lstStyle>
            <a:lvl1pPr>
              <a:defRPr>
                <a:solidFill>
                  <a:srgbClr val="006491"/>
                </a:solidFill>
              </a:defRPr>
            </a:lvl1pPr>
          </a:lstStyle>
          <a:p>
            <a:fld id="{32221A3B-3924-B04A-A496-7CB8DC41F6D4}" type="slidenum">
              <a:rPr lang="en-US" smtClean="0"/>
              <a:pPr/>
              <a:t>‹#›</a:t>
            </a:fld>
            <a:endParaRPr lang="en-US" dirty="0"/>
          </a:p>
        </p:txBody>
      </p:sp>
      <p:sp>
        <p:nvSpPr>
          <p:cNvPr id="7" name="Footer Placeholder 4">
            <a:extLst>
              <a:ext uri="{FF2B5EF4-FFF2-40B4-BE49-F238E27FC236}">
                <a16:creationId xmlns:a16="http://schemas.microsoft.com/office/drawing/2014/main" id="{80AD3DE8-1951-F847-91D5-A293A573BD58}"/>
              </a:ext>
            </a:extLst>
          </p:cNvPr>
          <p:cNvSpPr>
            <a:spLocks noGrp="1"/>
          </p:cNvSpPr>
          <p:nvPr>
            <p:ph type="ftr" sz="quarter" idx="3"/>
          </p:nvPr>
        </p:nvSpPr>
        <p:spPr>
          <a:xfrm>
            <a:off x="3572319" y="6356351"/>
            <a:ext cx="5163006" cy="365125"/>
          </a:xfrm>
          <a:prstGeom prst="rect">
            <a:avLst/>
          </a:prstGeom>
        </p:spPr>
        <p:txBody>
          <a:bodyPr anchor="ctr"/>
          <a:lstStyle>
            <a:lvl1pPr algn="ctr">
              <a:defRPr sz="900" b="1" spc="100" baseline="0">
                <a:solidFill>
                  <a:srgbClr val="006491"/>
                </a:solidFill>
                <a:latin typeface="Calibri" panose="020F0502020204030204" pitchFamily="34" charset="0"/>
                <a:cs typeface="Calibri" panose="020F0502020204030204" pitchFamily="34" charset="0"/>
              </a:defRPr>
            </a:lvl1pPr>
          </a:lstStyle>
          <a:p>
            <a:r>
              <a:rPr lang="en-US" dirty="0"/>
              <a:t>FEDERAL BENEFITS EXPERTS</a:t>
            </a:r>
          </a:p>
        </p:txBody>
      </p:sp>
    </p:spTree>
    <p:extLst>
      <p:ext uri="{BB962C8B-B14F-4D97-AF65-F5344CB8AC3E}">
        <p14:creationId xmlns:p14="http://schemas.microsoft.com/office/powerpoint/2010/main" val="592590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AFDC68DE-499D-EA43-9601-F2FC89419E2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893"/>
            <a:ext cx="12188825" cy="6856214"/>
          </a:xfrm>
          <a:prstGeom prst="rect">
            <a:avLst/>
          </a:prstGeom>
        </p:spPr>
      </p:pic>
      <p:sp>
        <p:nvSpPr>
          <p:cNvPr id="2" name="Title 1"/>
          <p:cNvSpPr>
            <a:spLocks noGrp="1"/>
          </p:cNvSpPr>
          <p:nvPr>
            <p:ph type="title" hasCustomPrompt="1"/>
          </p:nvPr>
        </p:nvSpPr>
        <p:spPr>
          <a:xfrm>
            <a:off x="962833" y="3133726"/>
            <a:ext cx="10360501" cy="1571624"/>
          </a:xfrm>
        </p:spPr>
        <p:txBody>
          <a:bodyPr anchor="t"/>
          <a:lstStyle>
            <a:lvl1pPr algn="ctr">
              <a:defRPr sz="4000" b="1" cap="none">
                <a:solidFill>
                  <a:srgbClr val="EBECDF"/>
                </a:solidFill>
              </a:defRPr>
            </a:lvl1pPr>
          </a:lstStyle>
          <a:p>
            <a:r>
              <a:rPr lang="en-US" dirty="0"/>
              <a:t>Click To Edit Master Title Style</a:t>
            </a:r>
          </a:p>
        </p:txBody>
      </p:sp>
      <p:sp>
        <p:nvSpPr>
          <p:cNvPr id="3" name="Text Placeholder 2"/>
          <p:cNvSpPr>
            <a:spLocks noGrp="1"/>
          </p:cNvSpPr>
          <p:nvPr>
            <p:ph type="body" idx="1"/>
          </p:nvPr>
        </p:nvSpPr>
        <p:spPr>
          <a:xfrm>
            <a:off x="962833" y="2190751"/>
            <a:ext cx="10360501" cy="942975"/>
          </a:xfrm>
        </p:spPr>
        <p:txBody>
          <a:bodyPr anchor="b"/>
          <a:lstStyle>
            <a:lvl1pPr marL="0" indent="0" algn="ctr">
              <a:buNone/>
              <a:defRPr sz="200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lvl1pPr>
              <a:defRPr>
                <a:solidFill>
                  <a:srgbClr val="EBECDF"/>
                </a:solidFill>
              </a:defRPr>
            </a:lvl1pPr>
          </a:lstStyle>
          <a:p>
            <a:fld id="{0B5C6CAF-2E10-9443-B2EA-6B605012E3CF}" type="datetime1">
              <a:rPr lang="en-US" smtClean="0"/>
              <a:pPr/>
              <a:t>5/26/2023</a:t>
            </a:fld>
            <a:endParaRPr lang="en-US" dirty="0"/>
          </a:p>
        </p:txBody>
      </p:sp>
      <p:sp>
        <p:nvSpPr>
          <p:cNvPr id="6" name="Slide Number Placeholder 5"/>
          <p:cNvSpPr>
            <a:spLocks noGrp="1"/>
          </p:cNvSpPr>
          <p:nvPr>
            <p:ph type="sldNum" sz="quarter" idx="12"/>
          </p:nvPr>
        </p:nvSpPr>
        <p:spPr/>
        <p:txBody>
          <a:bodyPr/>
          <a:lstStyle>
            <a:lvl1pPr>
              <a:defRPr>
                <a:solidFill>
                  <a:srgbClr val="EBECDF"/>
                </a:solidFill>
              </a:defRPr>
            </a:lvl1pPr>
          </a:lstStyle>
          <a:p>
            <a:fld id="{32221A3B-3924-B04A-A496-7CB8DC41F6D4}" type="slidenum">
              <a:rPr lang="en-US" smtClean="0"/>
              <a:pPr/>
              <a:t>‹#›</a:t>
            </a:fld>
            <a:endParaRPr lang="en-US" dirty="0"/>
          </a:p>
        </p:txBody>
      </p:sp>
      <p:sp>
        <p:nvSpPr>
          <p:cNvPr id="10" name="Footer Placeholder 4">
            <a:extLst>
              <a:ext uri="{FF2B5EF4-FFF2-40B4-BE49-F238E27FC236}">
                <a16:creationId xmlns:a16="http://schemas.microsoft.com/office/drawing/2014/main" id="{4A0EDB8C-E2A5-AA45-A327-1A20BB4BCB96}"/>
              </a:ext>
            </a:extLst>
          </p:cNvPr>
          <p:cNvSpPr>
            <a:spLocks noGrp="1"/>
          </p:cNvSpPr>
          <p:nvPr>
            <p:ph type="ftr" sz="quarter" idx="3"/>
          </p:nvPr>
        </p:nvSpPr>
        <p:spPr>
          <a:xfrm>
            <a:off x="3572319" y="6356351"/>
            <a:ext cx="5163006" cy="365125"/>
          </a:xfrm>
          <a:prstGeom prst="rect">
            <a:avLst/>
          </a:prstGeom>
        </p:spPr>
        <p:txBody>
          <a:bodyPr anchor="ctr"/>
          <a:lstStyle>
            <a:lvl1pPr algn="ctr">
              <a:defRPr sz="900" b="1" spc="100" baseline="0">
                <a:solidFill>
                  <a:srgbClr val="EBECDF"/>
                </a:solidFill>
                <a:latin typeface="Calibri" panose="020F0502020204030204" pitchFamily="34" charset="0"/>
                <a:cs typeface="Calibri" panose="020F0502020204030204" pitchFamily="34" charset="0"/>
              </a:defRPr>
            </a:lvl1pPr>
          </a:lstStyle>
          <a:p>
            <a:r>
              <a:rPr lang="en-US" dirty="0"/>
              <a:t>FEDERAL BENEFITS EXPERTS</a:t>
            </a:r>
          </a:p>
        </p:txBody>
      </p:sp>
    </p:spTree>
    <p:extLst>
      <p:ext uri="{BB962C8B-B14F-4D97-AF65-F5344CB8AC3E}">
        <p14:creationId xmlns:p14="http://schemas.microsoft.com/office/powerpoint/2010/main" val="25920076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65545" y="1"/>
            <a:ext cx="9801847" cy="121285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465545" y="1574801"/>
            <a:ext cx="5527294" cy="4551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95986" y="1574801"/>
            <a:ext cx="5383398" cy="4551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CE46A54-87C1-3044-87B6-99540C6F5A49}" type="datetime1">
              <a:rPr lang="en-US" smtClean="0"/>
              <a:t>5/26/2023</a:t>
            </a:fld>
            <a:endParaRPr lang="en-US" dirty="0"/>
          </a:p>
        </p:txBody>
      </p:sp>
      <p:sp>
        <p:nvSpPr>
          <p:cNvPr id="7" name="Slide Number Placeholder 6"/>
          <p:cNvSpPr>
            <a:spLocks noGrp="1"/>
          </p:cNvSpPr>
          <p:nvPr>
            <p:ph type="sldNum" sz="quarter" idx="12"/>
          </p:nvPr>
        </p:nvSpPr>
        <p:spPr/>
        <p:txBody>
          <a:bodyPr/>
          <a:lstStyle/>
          <a:p>
            <a:fld id="{32221A3B-3924-B04A-A496-7CB8DC41F6D4}" type="slidenum">
              <a:rPr lang="en-US" smtClean="0"/>
              <a:t>‹#›</a:t>
            </a:fld>
            <a:endParaRPr lang="en-US" dirty="0"/>
          </a:p>
        </p:txBody>
      </p:sp>
      <p:sp>
        <p:nvSpPr>
          <p:cNvPr id="8" name="Footer Placeholder 4">
            <a:extLst>
              <a:ext uri="{FF2B5EF4-FFF2-40B4-BE49-F238E27FC236}">
                <a16:creationId xmlns:a16="http://schemas.microsoft.com/office/drawing/2014/main" id="{4869DE16-BF1C-AA46-A6EB-731D79615748}"/>
              </a:ext>
            </a:extLst>
          </p:cNvPr>
          <p:cNvSpPr>
            <a:spLocks noGrp="1"/>
          </p:cNvSpPr>
          <p:nvPr>
            <p:ph type="ftr" sz="quarter" idx="11"/>
          </p:nvPr>
        </p:nvSpPr>
        <p:spPr>
          <a:xfrm>
            <a:off x="3572319" y="6356351"/>
            <a:ext cx="5163006" cy="365125"/>
          </a:xfrm>
          <a:prstGeom prst="rect">
            <a:avLst/>
          </a:prstGeom>
        </p:spPr>
        <p:txBody>
          <a:bodyPr/>
          <a:lstStyle/>
          <a:p>
            <a:r>
              <a:rPr lang="en-US" dirty="0"/>
              <a:t>FEDERAL BENEFITS EXPERTS</a:t>
            </a:r>
          </a:p>
        </p:txBody>
      </p:sp>
    </p:spTree>
    <p:extLst>
      <p:ext uri="{BB962C8B-B14F-4D97-AF65-F5344CB8AC3E}">
        <p14:creationId xmlns:p14="http://schemas.microsoft.com/office/powerpoint/2010/main" val="19475661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65545" y="2"/>
            <a:ext cx="9878027" cy="1212849"/>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465546" y="1492174"/>
            <a:ext cx="552941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65546" y="2131936"/>
            <a:ext cx="5529410" cy="399422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91754" y="1492174"/>
            <a:ext cx="538763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1754" y="2131936"/>
            <a:ext cx="5387630" cy="399422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7E5E03A-F419-8746-AB7D-AF1A1AEE378A}" type="datetime1">
              <a:rPr lang="en-US" smtClean="0"/>
              <a:t>5/26/2023</a:t>
            </a:fld>
            <a:endParaRPr lang="en-US" dirty="0"/>
          </a:p>
        </p:txBody>
      </p:sp>
      <p:sp>
        <p:nvSpPr>
          <p:cNvPr id="9" name="Slide Number Placeholder 8"/>
          <p:cNvSpPr>
            <a:spLocks noGrp="1"/>
          </p:cNvSpPr>
          <p:nvPr>
            <p:ph type="sldNum" sz="quarter" idx="12"/>
          </p:nvPr>
        </p:nvSpPr>
        <p:spPr/>
        <p:txBody>
          <a:bodyPr/>
          <a:lstStyle/>
          <a:p>
            <a:fld id="{32221A3B-3924-B04A-A496-7CB8DC41F6D4}" type="slidenum">
              <a:rPr lang="en-US" smtClean="0"/>
              <a:t>‹#›</a:t>
            </a:fld>
            <a:endParaRPr lang="en-US" dirty="0"/>
          </a:p>
        </p:txBody>
      </p:sp>
      <p:sp>
        <p:nvSpPr>
          <p:cNvPr id="10" name="Footer Placeholder 4">
            <a:extLst>
              <a:ext uri="{FF2B5EF4-FFF2-40B4-BE49-F238E27FC236}">
                <a16:creationId xmlns:a16="http://schemas.microsoft.com/office/drawing/2014/main" id="{27778B78-2A02-7742-B1EB-D84991712D5A}"/>
              </a:ext>
            </a:extLst>
          </p:cNvPr>
          <p:cNvSpPr>
            <a:spLocks noGrp="1"/>
          </p:cNvSpPr>
          <p:nvPr>
            <p:ph type="ftr" sz="quarter" idx="11"/>
          </p:nvPr>
        </p:nvSpPr>
        <p:spPr>
          <a:xfrm>
            <a:off x="3572319" y="6356351"/>
            <a:ext cx="5163006" cy="365125"/>
          </a:xfrm>
          <a:prstGeom prst="rect">
            <a:avLst/>
          </a:prstGeom>
        </p:spPr>
        <p:txBody>
          <a:bodyPr/>
          <a:lstStyle/>
          <a:p>
            <a:r>
              <a:rPr lang="en-US" dirty="0"/>
              <a:t>FEDERAL BENEFITS EXPERTS</a:t>
            </a:r>
          </a:p>
        </p:txBody>
      </p:sp>
    </p:spTree>
    <p:extLst>
      <p:ext uri="{BB962C8B-B14F-4D97-AF65-F5344CB8AC3E}">
        <p14:creationId xmlns:p14="http://schemas.microsoft.com/office/powerpoint/2010/main" val="11576860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994B97-2EDC-A045-AE30-91F808D20E6D}" type="datetime1">
              <a:rPr lang="en-US" smtClean="0"/>
              <a:t>5/26/2023</a:t>
            </a:fld>
            <a:endParaRPr lang="en-US" dirty="0"/>
          </a:p>
        </p:txBody>
      </p:sp>
      <p:sp>
        <p:nvSpPr>
          <p:cNvPr id="5" name="Slide Number Placeholder 4"/>
          <p:cNvSpPr>
            <a:spLocks noGrp="1"/>
          </p:cNvSpPr>
          <p:nvPr>
            <p:ph type="sldNum" sz="quarter" idx="12"/>
          </p:nvPr>
        </p:nvSpPr>
        <p:spPr/>
        <p:txBody>
          <a:bodyPr/>
          <a:lstStyle/>
          <a:p>
            <a:fld id="{32221A3B-3924-B04A-A496-7CB8DC41F6D4}" type="slidenum">
              <a:rPr lang="en-US" smtClean="0"/>
              <a:t>‹#›</a:t>
            </a:fld>
            <a:endParaRPr lang="en-US" dirty="0"/>
          </a:p>
        </p:txBody>
      </p:sp>
      <p:sp>
        <p:nvSpPr>
          <p:cNvPr id="6" name="Footer Placeholder 4">
            <a:extLst>
              <a:ext uri="{FF2B5EF4-FFF2-40B4-BE49-F238E27FC236}">
                <a16:creationId xmlns:a16="http://schemas.microsoft.com/office/drawing/2014/main" id="{05D4C042-3A8D-874C-89FD-E9142B51CAED}"/>
              </a:ext>
            </a:extLst>
          </p:cNvPr>
          <p:cNvSpPr>
            <a:spLocks noGrp="1"/>
          </p:cNvSpPr>
          <p:nvPr>
            <p:ph type="ftr" sz="quarter" idx="11"/>
          </p:nvPr>
        </p:nvSpPr>
        <p:spPr>
          <a:xfrm>
            <a:off x="3572319" y="6356351"/>
            <a:ext cx="5163006" cy="365125"/>
          </a:xfrm>
          <a:prstGeom prst="rect">
            <a:avLst/>
          </a:prstGeom>
        </p:spPr>
        <p:txBody>
          <a:bodyPr/>
          <a:lstStyle/>
          <a:p>
            <a:r>
              <a:rPr lang="en-US" dirty="0"/>
              <a:t>FEDERAL BENEFITS EXPERTS</a:t>
            </a:r>
          </a:p>
        </p:txBody>
      </p:sp>
    </p:spTree>
    <p:extLst>
      <p:ext uri="{BB962C8B-B14F-4D97-AF65-F5344CB8AC3E}">
        <p14:creationId xmlns:p14="http://schemas.microsoft.com/office/powerpoint/2010/main" val="40231240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0BE3BB-3CD5-5F49-B315-16A4FC60C567}" type="datetime1">
              <a:rPr lang="en-US" smtClean="0"/>
              <a:t>5/26/2023</a:t>
            </a:fld>
            <a:endParaRPr lang="en-US" dirty="0"/>
          </a:p>
        </p:txBody>
      </p:sp>
      <p:sp>
        <p:nvSpPr>
          <p:cNvPr id="4" name="Slide Number Placeholder 3"/>
          <p:cNvSpPr>
            <a:spLocks noGrp="1"/>
          </p:cNvSpPr>
          <p:nvPr>
            <p:ph type="sldNum" sz="quarter" idx="12"/>
          </p:nvPr>
        </p:nvSpPr>
        <p:spPr/>
        <p:txBody>
          <a:bodyPr/>
          <a:lstStyle/>
          <a:p>
            <a:fld id="{32221A3B-3924-B04A-A496-7CB8DC41F6D4}" type="slidenum">
              <a:rPr lang="en-US" smtClean="0"/>
              <a:t>‹#›</a:t>
            </a:fld>
            <a:endParaRPr lang="en-US" dirty="0"/>
          </a:p>
        </p:txBody>
      </p:sp>
      <p:sp>
        <p:nvSpPr>
          <p:cNvPr id="5" name="Footer Placeholder 4">
            <a:extLst>
              <a:ext uri="{FF2B5EF4-FFF2-40B4-BE49-F238E27FC236}">
                <a16:creationId xmlns:a16="http://schemas.microsoft.com/office/drawing/2014/main" id="{18E4A08C-E07D-D943-B9DA-83428D9264C3}"/>
              </a:ext>
            </a:extLst>
          </p:cNvPr>
          <p:cNvSpPr>
            <a:spLocks noGrp="1"/>
          </p:cNvSpPr>
          <p:nvPr>
            <p:ph type="ftr" sz="quarter" idx="11"/>
          </p:nvPr>
        </p:nvSpPr>
        <p:spPr>
          <a:xfrm>
            <a:off x="3572319" y="6356351"/>
            <a:ext cx="5163006" cy="365125"/>
          </a:xfrm>
          <a:prstGeom prst="rect">
            <a:avLst/>
          </a:prstGeom>
        </p:spPr>
        <p:txBody>
          <a:bodyPr/>
          <a:lstStyle/>
          <a:p>
            <a:r>
              <a:rPr lang="en-US" dirty="0"/>
              <a:t>FEDERAL BENEFITS EXPERTS</a:t>
            </a:r>
          </a:p>
        </p:txBody>
      </p:sp>
    </p:spTree>
    <p:extLst>
      <p:ext uri="{BB962C8B-B14F-4D97-AF65-F5344CB8AC3E}">
        <p14:creationId xmlns:p14="http://schemas.microsoft.com/office/powerpoint/2010/main" val="32559538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65545" y="0"/>
            <a:ext cx="9844169" cy="1219200"/>
          </a:xfrm>
        </p:spPr>
        <p:txBody>
          <a:bodyPr anchor="ctr">
            <a:normAutofit/>
          </a:bodyPr>
          <a:lstStyle>
            <a:lvl1pPr algn="l">
              <a:defRPr sz="3200" b="0"/>
            </a:lvl1pPr>
          </a:lstStyle>
          <a:p>
            <a:r>
              <a:rPr lang="en-US" dirty="0"/>
              <a:t>Click To Edit Master Title Style</a:t>
            </a:r>
          </a:p>
        </p:txBody>
      </p:sp>
      <p:sp>
        <p:nvSpPr>
          <p:cNvPr id="3" name="Content Placeholder 2"/>
          <p:cNvSpPr>
            <a:spLocks noGrp="1"/>
          </p:cNvSpPr>
          <p:nvPr>
            <p:ph idx="1"/>
          </p:nvPr>
        </p:nvSpPr>
        <p:spPr>
          <a:xfrm>
            <a:off x="4765492" y="1473201"/>
            <a:ext cx="6813892" cy="47736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65546" y="1473201"/>
            <a:ext cx="4153935" cy="477361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693DE605-DDB5-FA4F-8254-9ADC92CA5E61}" type="datetime1">
              <a:rPr lang="en-US" smtClean="0"/>
              <a:t>5/26/2023</a:t>
            </a:fld>
            <a:endParaRPr lang="en-US" dirty="0"/>
          </a:p>
        </p:txBody>
      </p:sp>
      <p:sp>
        <p:nvSpPr>
          <p:cNvPr id="7" name="Slide Number Placeholder 6"/>
          <p:cNvSpPr>
            <a:spLocks noGrp="1"/>
          </p:cNvSpPr>
          <p:nvPr>
            <p:ph type="sldNum" sz="quarter" idx="12"/>
          </p:nvPr>
        </p:nvSpPr>
        <p:spPr/>
        <p:txBody>
          <a:bodyPr/>
          <a:lstStyle/>
          <a:p>
            <a:fld id="{32221A3B-3924-B04A-A496-7CB8DC41F6D4}" type="slidenum">
              <a:rPr lang="en-US" smtClean="0"/>
              <a:t>‹#›</a:t>
            </a:fld>
            <a:endParaRPr lang="en-US" dirty="0"/>
          </a:p>
        </p:txBody>
      </p:sp>
      <p:sp>
        <p:nvSpPr>
          <p:cNvPr id="8" name="Footer Placeholder 4">
            <a:extLst>
              <a:ext uri="{FF2B5EF4-FFF2-40B4-BE49-F238E27FC236}">
                <a16:creationId xmlns:a16="http://schemas.microsoft.com/office/drawing/2014/main" id="{5DF0C440-D4FC-054A-A499-B40DF0AE9BC9}"/>
              </a:ext>
            </a:extLst>
          </p:cNvPr>
          <p:cNvSpPr>
            <a:spLocks noGrp="1"/>
          </p:cNvSpPr>
          <p:nvPr>
            <p:ph type="ftr" sz="quarter" idx="11"/>
          </p:nvPr>
        </p:nvSpPr>
        <p:spPr>
          <a:xfrm>
            <a:off x="3572319" y="6356351"/>
            <a:ext cx="5163006" cy="365125"/>
          </a:xfrm>
          <a:prstGeom prst="rect">
            <a:avLst/>
          </a:prstGeom>
        </p:spPr>
        <p:txBody>
          <a:bodyPr/>
          <a:lstStyle/>
          <a:p>
            <a:r>
              <a:rPr lang="en-US" dirty="0"/>
              <a:t>FEDERAL BENEFITS EXPERTS</a:t>
            </a:r>
          </a:p>
        </p:txBody>
      </p:sp>
    </p:spTree>
    <p:extLst>
      <p:ext uri="{BB962C8B-B14F-4D97-AF65-F5344CB8AC3E}">
        <p14:creationId xmlns:p14="http://schemas.microsoft.com/office/powerpoint/2010/main" val="28300272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095" y="4800600"/>
            <a:ext cx="7313295" cy="566738"/>
          </a:xfrm>
        </p:spPr>
        <p:txBody>
          <a:bodyPr anchor="b"/>
          <a:lstStyle>
            <a:lvl1pPr algn="l">
              <a:defRPr sz="2000" b="1">
                <a:solidFill>
                  <a:srgbClr val="DC3E38"/>
                </a:solidFill>
              </a:defRPr>
            </a:lvl1pPr>
          </a:lstStyle>
          <a:p>
            <a:r>
              <a:rPr lang="en-US" dirty="0"/>
              <a:t>Click to edit Master title style</a:t>
            </a:r>
          </a:p>
        </p:txBody>
      </p:sp>
      <p:sp>
        <p:nvSpPr>
          <p:cNvPr id="3" name="Picture Placeholder 2"/>
          <p:cNvSpPr>
            <a:spLocks noGrp="1"/>
          </p:cNvSpPr>
          <p:nvPr>
            <p:ph type="pic" idx="1"/>
          </p:nvPr>
        </p:nvSpPr>
        <p:spPr>
          <a:xfrm>
            <a:off x="2389095" y="1295400"/>
            <a:ext cx="7313295" cy="34321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p>
        </p:txBody>
      </p:sp>
      <p:sp>
        <p:nvSpPr>
          <p:cNvPr id="4" name="Text Placeholder 3"/>
          <p:cNvSpPr>
            <a:spLocks noGrp="1"/>
          </p:cNvSpPr>
          <p:nvPr>
            <p:ph type="body" sz="half" idx="2"/>
          </p:nvPr>
        </p:nvSpPr>
        <p:spPr>
          <a:xfrm>
            <a:off x="2389095" y="5367338"/>
            <a:ext cx="7313295" cy="804862"/>
          </a:xfrm>
        </p:spPr>
        <p:txBody>
          <a:bodyPr/>
          <a:lstStyle>
            <a:lvl1pPr marL="0" indent="0">
              <a:buNone/>
              <a:defRPr sz="1400">
                <a:solidFill>
                  <a:srgbClr val="00649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0D7CFD75-198B-BC42-BEDC-3470232CBD8E}" type="datetime1">
              <a:rPr lang="en-US" smtClean="0"/>
              <a:t>5/26/2023</a:t>
            </a:fld>
            <a:endParaRPr lang="en-US" dirty="0"/>
          </a:p>
        </p:txBody>
      </p:sp>
      <p:sp>
        <p:nvSpPr>
          <p:cNvPr id="7" name="Slide Number Placeholder 6"/>
          <p:cNvSpPr>
            <a:spLocks noGrp="1"/>
          </p:cNvSpPr>
          <p:nvPr>
            <p:ph type="sldNum" sz="quarter" idx="12"/>
          </p:nvPr>
        </p:nvSpPr>
        <p:spPr/>
        <p:txBody>
          <a:bodyPr/>
          <a:lstStyle/>
          <a:p>
            <a:fld id="{32221A3B-3924-B04A-A496-7CB8DC41F6D4}" type="slidenum">
              <a:rPr lang="en-US" smtClean="0"/>
              <a:t>‹#›</a:t>
            </a:fld>
            <a:endParaRPr lang="en-US" dirty="0"/>
          </a:p>
        </p:txBody>
      </p:sp>
      <p:sp>
        <p:nvSpPr>
          <p:cNvPr id="8" name="Footer Placeholder 4">
            <a:extLst>
              <a:ext uri="{FF2B5EF4-FFF2-40B4-BE49-F238E27FC236}">
                <a16:creationId xmlns:a16="http://schemas.microsoft.com/office/drawing/2014/main" id="{7421D97C-6E74-7D4B-8B17-A434C9A53A36}"/>
              </a:ext>
            </a:extLst>
          </p:cNvPr>
          <p:cNvSpPr>
            <a:spLocks noGrp="1"/>
          </p:cNvSpPr>
          <p:nvPr>
            <p:ph type="ftr" sz="quarter" idx="11"/>
          </p:nvPr>
        </p:nvSpPr>
        <p:spPr>
          <a:xfrm>
            <a:off x="3572319" y="6356351"/>
            <a:ext cx="5163006" cy="365125"/>
          </a:xfrm>
          <a:prstGeom prst="rect">
            <a:avLst/>
          </a:prstGeom>
        </p:spPr>
        <p:txBody>
          <a:bodyPr/>
          <a:lstStyle/>
          <a:p>
            <a:r>
              <a:rPr lang="en-US" dirty="0"/>
              <a:t>FEDERAL BENEFITS EXPERTS</a:t>
            </a:r>
          </a:p>
        </p:txBody>
      </p:sp>
    </p:spTree>
    <p:extLst>
      <p:ext uri="{BB962C8B-B14F-4D97-AF65-F5344CB8AC3E}">
        <p14:creationId xmlns:p14="http://schemas.microsoft.com/office/powerpoint/2010/main" val="8517724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2D9A11B2-4F67-1B4F-B6E1-1A31B401A781}"/>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159"/>
            <a:ext cx="12188825" cy="1218882"/>
          </a:xfrm>
          <a:prstGeom prst="rect">
            <a:avLst/>
          </a:prstGeom>
        </p:spPr>
      </p:pic>
      <p:sp>
        <p:nvSpPr>
          <p:cNvPr id="2" name="Title Placeholder 1"/>
          <p:cNvSpPr>
            <a:spLocks noGrp="1"/>
          </p:cNvSpPr>
          <p:nvPr>
            <p:ph type="title"/>
          </p:nvPr>
        </p:nvSpPr>
        <p:spPr>
          <a:xfrm>
            <a:off x="465546" y="0"/>
            <a:ext cx="10106567" cy="12192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65546" y="1511301"/>
            <a:ext cx="11113838" cy="46148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65545" y="6356351"/>
            <a:ext cx="2987955" cy="365125"/>
          </a:xfrm>
          <a:prstGeom prst="rect">
            <a:avLst/>
          </a:prstGeom>
        </p:spPr>
        <p:txBody>
          <a:bodyPr vert="horz" lIns="91440" tIns="45720" rIns="91440" bIns="45720" rtlCol="0" anchor="ctr"/>
          <a:lstStyle>
            <a:lvl1pPr algn="l">
              <a:defRPr sz="900">
                <a:solidFill>
                  <a:srgbClr val="006491"/>
                </a:solidFill>
              </a:defRPr>
            </a:lvl1pPr>
          </a:lstStyle>
          <a:p>
            <a:fld id="{63E6FB5B-CC64-314D-95FD-88B60606DB48}" type="datetime1">
              <a:rPr lang="en-US" smtClean="0"/>
              <a:pPr/>
              <a:t>5/26/2023</a:t>
            </a:fld>
            <a:endParaRPr lang="en-US" dirty="0"/>
          </a:p>
        </p:txBody>
      </p:sp>
      <p:sp>
        <p:nvSpPr>
          <p:cNvPr id="6" name="Slide Number Placeholder 5"/>
          <p:cNvSpPr>
            <a:spLocks noGrp="1"/>
          </p:cNvSpPr>
          <p:nvPr>
            <p:ph type="sldNum" sz="quarter" idx="4"/>
          </p:nvPr>
        </p:nvSpPr>
        <p:spPr>
          <a:xfrm>
            <a:off x="8735325" y="6356351"/>
            <a:ext cx="3191102" cy="365125"/>
          </a:xfrm>
          <a:prstGeom prst="rect">
            <a:avLst/>
          </a:prstGeom>
        </p:spPr>
        <p:txBody>
          <a:bodyPr vert="horz" lIns="91440" tIns="45720" rIns="91440" bIns="45720" rtlCol="0" anchor="ctr"/>
          <a:lstStyle>
            <a:lvl1pPr algn="r">
              <a:defRPr sz="900">
                <a:solidFill>
                  <a:srgbClr val="006491"/>
                </a:solidFill>
              </a:defRPr>
            </a:lvl1pPr>
          </a:lstStyle>
          <a:p>
            <a:fld id="{32221A3B-3924-B04A-A496-7CB8DC41F6D4}" type="slidenum">
              <a:rPr lang="en-US" smtClean="0"/>
              <a:pPr/>
              <a:t>‹#›</a:t>
            </a:fld>
            <a:endParaRPr lang="en-US" dirty="0"/>
          </a:p>
        </p:txBody>
      </p:sp>
      <p:sp>
        <p:nvSpPr>
          <p:cNvPr id="11" name="Footer Placeholder 4">
            <a:extLst>
              <a:ext uri="{FF2B5EF4-FFF2-40B4-BE49-F238E27FC236}">
                <a16:creationId xmlns:a16="http://schemas.microsoft.com/office/drawing/2014/main" id="{50D318DE-E513-5A41-8EC2-1A32AD5BE904}"/>
              </a:ext>
            </a:extLst>
          </p:cNvPr>
          <p:cNvSpPr>
            <a:spLocks noGrp="1"/>
          </p:cNvSpPr>
          <p:nvPr>
            <p:ph type="ftr" sz="quarter" idx="3"/>
          </p:nvPr>
        </p:nvSpPr>
        <p:spPr>
          <a:xfrm>
            <a:off x="3572319" y="6356351"/>
            <a:ext cx="5163006" cy="365125"/>
          </a:xfrm>
          <a:prstGeom prst="rect">
            <a:avLst/>
          </a:prstGeom>
        </p:spPr>
        <p:txBody>
          <a:bodyPr anchor="ctr"/>
          <a:lstStyle>
            <a:lvl1pPr algn="ctr">
              <a:defRPr sz="900" b="1" spc="100" baseline="0">
                <a:solidFill>
                  <a:srgbClr val="006491"/>
                </a:solidFill>
                <a:latin typeface="Calibri" panose="020F0502020204030204" pitchFamily="34" charset="0"/>
                <a:cs typeface="Calibri" panose="020F0502020204030204" pitchFamily="34" charset="0"/>
              </a:defRPr>
            </a:lvl1pPr>
          </a:lstStyle>
          <a:p>
            <a:r>
              <a:rPr lang="en-US" dirty="0"/>
              <a:t>FEDERAL BENEFITS EXPERTS</a:t>
            </a:r>
          </a:p>
        </p:txBody>
      </p:sp>
    </p:spTree>
    <p:extLst>
      <p:ext uri="{BB962C8B-B14F-4D97-AF65-F5344CB8AC3E}">
        <p14:creationId xmlns:p14="http://schemas.microsoft.com/office/powerpoint/2010/main" val="5799243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457200" rtl="0" eaLnBrk="1" latinLnBrk="0" hangingPunct="1">
        <a:spcBef>
          <a:spcPct val="0"/>
        </a:spcBef>
        <a:buNone/>
        <a:defRPr sz="3200" b="0" kern="1200">
          <a:solidFill>
            <a:schemeClr val="bg1"/>
          </a:solidFill>
          <a:latin typeface="Calibri" panose="020F0502020204030204" pitchFamily="34" charset="0"/>
          <a:ea typeface="+mj-ea"/>
          <a:cs typeface="Calibri" panose="020F0502020204030204" pitchFamily="34" charset="0"/>
        </a:defRPr>
      </a:lvl1pPr>
    </p:titleStyle>
    <p:bodyStyle>
      <a:lvl1pPr marL="0" indent="0" algn="l" defTabSz="457200" rtl="0" eaLnBrk="1" latinLnBrk="0" hangingPunct="1">
        <a:spcBef>
          <a:spcPct val="20000"/>
        </a:spcBef>
        <a:buFont typeface="Arial"/>
        <a:buNone/>
        <a:defRPr sz="3200" b="1" kern="1200">
          <a:solidFill>
            <a:srgbClr val="00649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Wingdings" charset="2"/>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mailto:rvp7@narfe.org"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mailto:sreese346@gmail.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84E4556F-D479-FE43-BD03-91D649BA5436}"/>
              </a:ext>
            </a:extLst>
          </p:cNvPr>
          <p:cNvSpPr>
            <a:spLocks noGrp="1"/>
          </p:cNvSpPr>
          <p:nvPr>
            <p:ph type="ctrTitle"/>
          </p:nvPr>
        </p:nvSpPr>
        <p:spPr>
          <a:xfrm>
            <a:off x="3504654" y="2518117"/>
            <a:ext cx="7749500" cy="1856935"/>
          </a:xfrm>
        </p:spPr>
        <p:txBody>
          <a:bodyPr>
            <a:noAutofit/>
          </a:bodyPr>
          <a:lstStyle/>
          <a:p>
            <a:pPr algn="ctr"/>
            <a:r>
              <a:rPr lang="en-US" dirty="0"/>
              <a:t>Colorado Federation Conference</a:t>
            </a:r>
            <a:br>
              <a:rPr lang="en-US" dirty="0"/>
            </a:br>
            <a:br>
              <a:rPr lang="en-US" dirty="0"/>
            </a:br>
            <a:r>
              <a:rPr lang="en-US" dirty="0"/>
              <a:t>May 25, 2023</a:t>
            </a:r>
          </a:p>
        </p:txBody>
      </p:sp>
      <p:sp>
        <p:nvSpPr>
          <p:cNvPr id="10" name="Subtitle 9">
            <a:extLst>
              <a:ext uri="{FF2B5EF4-FFF2-40B4-BE49-F238E27FC236}">
                <a16:creationId xmlns:a16="http://schemas.microsoft.com/office/drawing/2014/main" id="{DE89EAB2-DCC9-4B41-8AD3-4124C1CE4772}"/>
              </a:ext>
            </a:extLst>
          </p:cNvPr>
          <p:cNvSpPr>
            <a:spLocks noGrp="1"/>
          </p:cNvSpPr>
          <p:nvPr>
            <p:ph type="subTitle" idx="1"/>
          </p:nvPr>
        </p:nvSpPr>
        <p:spPr>
          <a:xfrm>
            <a:off x="2766130" y="4946648"/>
            <a:ext cx="8291076" cy="692151"/>
          </a:xfrm>
        </p:spPr>
        <p:txBody>
          <a:bodyPr>
            <a:normAutofit fontScale="92500"/>
          </a:bodyPr>
          <a:lstStyle/>
          <a:p>
            <a:pPr algn="ctr"/>
            <a:r>
              <a:rPr lang="en-US" sz="3200" dirty="0"/>
              <a:t>Sharon Reese </a:t>
            </a:r>
          </a:p>
          <a:p>
            <a:pPr algn="ctr"/>
            <a:r>
              <a:rPr lang="en-US" sz="3200" dirty="0"/>
              <a:t>Region VII Vice President</a:t>
            </a:r>
          </a:p>
          <a:p>
            <a:endParaRPr lang="en-US" dirty="0"/>
          </a:p>
        </p:txBody>
      </p:sp>
      <p:sp>
        <p:nvSpPr>
          <p:cNvPr id="4" name="Date Placeholder 3"/>
          <p:cNvSpPr>
            <a:spLocks noGrp="1"/>
          </p:cNvSpPr>
          <p:nvPr>
            <p:ph type="dt" sz="half" idx="10"/>
          </p:nvPr>
        </p:nvSpPr>
        <p:spPr/>
        <p:txBody>
          <a:bodyPr/>
          <a:lstStyle/>
          <a:p>
            <a:fld id="{19BD8D4B-A325-464E-8801-13AFEA78F464}" type="datetime1">
              <a:rPr lang="en-US" smtClean="0"/>
              <a:t>5/26/2023</a:t>
            </a:fld>
            <a:endParaRPr lang="en-US" dirty="0"/>
          </a:p>
        </p:txBody>
      </p:sp>
      <p:sp>
        <p:nvSpPr>
          <p:cNvPr id="6" name="Slide Number Placeholder 5"/>
          <p:cNvSpPr>
            <a:spLocks noGrp="1"/>
          </p:cNvSpPr>
          <p:nvPr>
            <p:ph type="sldNum" sz="quarter" idx="12"/>
          </p:nvPr>
        </p:nvSpPr>
        <p:spPr/>
        <p:txBody>
          <a:bodyPr/>
          <a:lstStyle/>
          <a:p>
            <a:fld id="{32221A3B-3924-B04A-A496-7CB8DC41F6D4}" type="slidenum">
              <a:rPr lang="en-US" smtClean="0"/>
              <a:t>1</a:t>
            </a:fld>
            <a:endParaRPr lang="en-US" dirty="0"/>
          </a:p>
        </p:txBody>
      </p:sp>
    </p:spTree>
    <p:extLst>
      <p:ext uri="{BB962C8B-B14F-4D97-AF65-F5344CB8AC3E}">
        <p14:creationId xmlns:p14="http://schemas.microsoft.com/office/powerpoint/2010/main" val="35010591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748628-BF35-BA29-1DF5-F26040C5347A}"/>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EE8E9664-FF0D-BE49-F9C5-6F490483F44E}"/>
              </a:ext>
            </a:extLst>
          </p:cNvPr>
          <p:cNvSpPr>
            <a:spLocks noGrp="1"/>
          </p:cNvSpPr>
          <p:nvPr>
            <p:ph idx="1"/>
          </p:nvPr>
        </p:nvSpPr>
        <p:spPr/>
        <p:txBody>
          <a:bodyPr/>
          <a:lstStyle/>
          <a:p>
            <a:r>
              <a:rPr lang="en-US" dirty="0"/>
              <a:t>RVP Responsibilities</a:t>
            </a:r>
          </a:p>
          <a:p>
            <a:r>
              <a:rPr lang="en-US" dirty="0"/>
              <a:t>Your RVP at Work</a:t>
            </a:r>
          </a:p>
          <a:p>
            <a:r>
              <a:rPr lang="en-US" dirty="0"/>
              <a:t>Membership</a:t>
            </a:r>
          </a:p>
          <a:p>
            <a:r>
              <a:rPr lang="en-US" dirty="0"/>
              <a:t>Committees</a:t>
            </a:r>
          </a:p>
          <a:p>
            <a:r>
              <a:rPr lang="en-US" dirty="0"/>
              <a:t>My Items of Importance</a:t>
            </a:r>
          </a:p>
          <a:p>
            <a:r>
              <a:rPr lang="en-US" dirty="0"/>
              <a:t>Questions</a:t>
            </a:r>
          </a:p>
        </p:txBody>
      </p:sp>
      <p:sp>
        <p:nvSpPr>
          <p:cNvPr id="4" name="Date Placeholder 3">
            <a:extLst>
              <a:ext uri="{FF2B5EF4-FFF2-40B4-BE49-F238E27FC236}">
                <a16:creationId xmlns:a16="http://schemas.microsoft.com/office/drawing/2014/main" id="{FDBE6CB1-20A1-5BE2-0CC8-794D5794EF44}"/>
              </a:ext>
            </a:extLst>
          </p:cNvPr>
          <p:cNvSpPr>
            <a:spLocks noGrp="1"/>
          </p:cNvSpPr>
          <p:nvPr>
            <p:ph type="dt" sz="half" idx="10"/>
          </p:nvPr>
        </p:nvSpPr>
        <p:spPr/>
        <p:txBody>
          <a:bodyPr/>
          <a:lstStyle/>
          <a:p>
            <a:fld id="{74EC077F-1822-9B4D-B466-2AEAFFB9F37D}" type="datetime1">
              <a:rPr lang="en-US" smtClean="0"/>
              <a:pPr/>
              <a:t>5/26/2023</a:t>
            </a:fld>
            <a:endParaRPr lang="en-US" dirty="0"/>
          </a:p>
        </p:txBody>
      </p:sp>
      <p:sp>
        <p:nvSpPr>
          <p:cNvPr id="5" name="Slide Number Placeholder 4">
            <a:extLst>
              <a:ext uri="{FF2B5EF4-FFF2-40B4-BE49-F238E27FC236}">
                <a16:creationId xmlns:a16="http://schemas.microsoft.com/office/drawing/2014/main" id="{6517E2F1-20FD-178A-4CB7-ED489577A682}"/>
              </a:ext>
            </a:extLst>
          </p:cNvPr>
          <p:cNvSpPr>
            <a:spLocks noGrp="1"/>
          </p:cNvSpPr>
          <p:nvPr>
            <p:ph type="sldNum" sz="quarter" idx="12"/>
          </p:nvPr>
        </p:nvSpPr>
        <p:spPr/>
        <p:txBody>
          <a:bodyPr/>
          <a:lstStyle/>
          <a:p>
            <a:fld id="{32221A3B-3924-B04A-A496-7CB8DC41F6D4}" type="slidenum">
              <a:rPr lang="en-US" smtClean="0"/>
              <a:pPr/>
              <a:t>2</a:t>
            </a:fld>
            <a:endParaRPr lang="en-US" dirty="0"/>
          </a:p>
        </p:txBody>
      </p:sp>
      <p:sp>
        <p:nvSpPr>
          <p:cNvPr id="6" name="Footer Placeholder 5">
            <a:extLst>
              <a:ext uri="{FF2B5EF4-FFF2-40B4-BE49-F238E27FC236}">
                <a16:creationId xmlns:a16="http://schemas.microsoft.com/office/drawing/2014/main" id="{7BEAC4F7-F28B-1D77-989C-B8FCF137609B}"/>
              </a:ext>
            </a:extLst>
          </p:cNvPr>
          <p:cNvSpPr>
            <a:spLocks noGrp="1"/>
          </p:cNvSpPr>
          <p:nvPr>
            <p:ph type="ftr" sz="quarter" idx="3"/>
          </p:nvPr>
        </p:nvSpPr>
        <p:spPr/>
        <p:txBody>
          <a:bodyPr/>
          <a:lstStyle/>
          <a:p>
            <a:r>
              <a:rPr lang="en-US" dirty="0"/>
              <a:t>FEDERAL BENEFITS EXPERTS</a:t>
            </a:r>
          </a:p>
        </p:txBody>
      </p:sp>
    </p:spTree>
    <p:extLst>
      <p:ext uri="{BB962C8B-B14F-4D97-AF65-F5344CB8AC3E}">
        <p14:creationId xmlns:p14="http://schemas.microsoft.com/office/powerpoint/2010/main" val="2664375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748628-BF35-BA29-1DF5-F26040C5347A}"/>
              </a:ext>
            </a:extLst>
          </p:cNvPr>
          <p:cNvSpPr>
            <a:spLocks noGrp="1"/>
          </p:cNvSpPr>
          <p:nvPr>
            <p:ph type="title"/>
          </p:nvPr>
        </p:nvSpPr>
        <p:spPr/>
        <p:txBody>
          <a:bodyPr/>
          <a:lstStyle/>
          <a:p>
            <a:r>
              <a:rPr lang="en-US" dirty="0"/>
              <a:t>DUTIES &amp; RESPONSIBILITIES OF AN RVP</a:t>
            </a:r>
          </a:p>
        </p:txBody>
      </p:sp>
      <p:sp>
        <p:nvSpPr>
          <p:cNvPr id="3" name="Content Placeholder 2">
            <a:extLst>
              <a:ext uri="{FF2B5EF4-FFF2-40B4-BE49-F238E27FC236}">
                <a16:creationId xmlns:a16="http://schemas.microsoft.com/office/drawing/2014/main" id="{EE8E9664-FF0D-BE49-F9C5-6F490483F44E}"/>
              </a:ext>
            </a:extLst>
          </p:cNvPr>
          <p:cNvSpPr>
            <a:spLocks noGrp="1"/>
          </p:cNvSpPr>
          <p:nvPr>
            <p:ph idx="1"/>
          </p:nvPr>
        </p:nvSpPr>
        <p:spPr/>
        <p:txBody>
          <a:bodyPr>
            <a:normAutofit fontScale="92500" lnSpcReduction="20000"/>
          </a:bodyPr>
          <a:lstStyle/>
          <a:p>
            <a:r>
              <a:rPr lang="en-US" dirty="0"/>
              <a:t>As an RVP first you are the main spokesperson and liaison between the national office and field activities. Represent and the voice of all region members at all NEB meetings. Assist Federations and Chapters with problems and keep them informed of all association policies, procedures, goals and agenda of the association.</a:t>
            </a:r>
          </a:p>
          <a:p>
            <a:endParaRPr lang="en-US" dirty="0"/>
          </a:p>
          <a:p>
            <a:r>
              <a:rPr lang="en-US" dirty="0"/>
              <a:t>As a member of the National Executive Board (Board of Directors) conduct the business of the association. Establish &amp; issue policies &amp; procedures. Be the trustee for property of the association. Establish personnel policies for hiring, promotion &amp; termination of employees.  Fiscal responsibility for the association.</a:t>
            </a:r>
          </a:p>
        </p:txBody>
      </p:sp>
      <p:sp>
        <p:nvSpPr>
          <p:cNvPr id="4" name="Date Placeholder 3">
            <a:extLst>
              <a:ext uri="{FF2B5EF4-FFF2-40B4-BE49-F238E27FC236}">
                <a16:creationId xmlns:a16="http://schemas.microsoft.com/office/drawing/2014/main" id="{FDBE6CB1-20A1-5BE2-0CC8-794D5794EF44}"/>
              </a:ext>
            </a:extLst>
          </p:cNvPr>
          <p:cNvSpPr>
            <a:spLocks noGrp="1"/>
          </p:cNvSpPr>
          <p:nvPr>
            <p:ph type="dt" sz="half" idx="10"/>
          </p:nvPr>
        </p:nvSpPr>
        <p:spPr/>
        <p:txBody>
          <a:bodyPr/>
          <a:lstStyle/>
          <a:p>
            <a:fld id="{74EC077F-1822-9B4D-B466-2AEAFFB9F37D}" type="datetime1">
              <a:rPr lang="en-US" smtClean="0"/>
              <a:pPr/>
              <a:t>5/26/2023</a:t>
            </a:fld>
            <a:endParaRPr lang="en-US" dirty="0"/>
          </a:p>
        </p:txBody>
      </p:sp>
      <p:sp>
        <p:nvSpPr>
          <p:cNvPr id="5" name="Slide Number Placeholder 4">
            <a:extLst>
              <a:ext uri="{FF2B5EF4-FFF2-40B4-BE49-F238E27FC236}">
                <a16:creationId xmlns:a16="http://schemas.microsoft.com/office/drawing/2014/main" id="{6517E2F1-20FD-178A-4CB7-ED489577A682}"/>
              </a:ext>
            </a:extLst>
          </p:cNvPr>
          <p:cNvSpPr>
            <a:spLocks noGrp="1"/>
          </p:cNvSpPr>
          <p:nvPr>
            <p:ph type="sldNum" sz="quarter" idx="12"/>
          </p:nvPr>
        </p:nvSpPr>
        <p:spPr/>
        <p:txBody>
          <a:bodyPr/>
          <a:lstStyle/>
          <a:p>
            <a:fld id="{32221A3B-3924-B04A-A496-7CB8DC41F6D4}" type="slidenum">
              <a:rPr lang="en-US" smtClean="0"/>
              <a:pPr/>
              <a:t>3</a:t>
            </a:fld>
            <a:endParaRPr lang="en-US" dirty="0"/>
          </a:p>
        </p:txBody>
      </p:sp>
      <p:sp>
        <p:nvSpPr>
          <p:cNvPr id="6" name="Footer Placeholder 5">
            <a:extLst>
              <a:ext uri="{FF2B5EF4-FFF2-40B4-BE49-F238E27FC236}">
                <a16:creationId xmlns:a16="http://schemas.microsoft.com/office/drawing/2014/main" id="{7BEAC4F7-F28B-1D77-989C-B8FCF137609B}"/>
              </a:ext>
            </a:extLst>
          </p:cNvPr>
          <p:cNvSpPr>
            <a:spLocks noGrp="1"/>
          </p:cNvSpPr>
          <p:nvPr>
            <p:ph type="ftr" sz="quarter" idx="3"/>
          </p:nvPr>
        </p:nvSpPr>
        <p:spPr/>
        <p:txBody>
          <a:bodyPr/>
          <a:lstStyle/>
          <a:p>
            <a:r>
              <a:rPr lang="en-US" dirty="0"/>
              <a:t>FEDERAL BENEFITS EXPERTS</a:t>
            </a:r>
          </a:p>
        </p:txBody>
      </p:sp>
    </p:spTree>
    <p:extLst>
      <p:ext uri="{BB962C8B-B14F-4D97-AF65-F5344CB8AC3E}">
        <p14:creationId xmlns:p14="http://schemas.microsoft.com/office/powerpoint/2010/main" val="30966638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748628-BF35-BA29-1DF5-F26040C5347A}"/>
              </a:ext>
            </a:extLst>
          </p:cNvPr>
          <p:cNvSpPr>
            <a:spLocks noGrp="1"/>
          </p:cNvSpPr>
          <p:nvPr>
            <p:ph type="title"/>
          </p:nvPr>
        </p:nvSpPr>
        <p:spPr/>
        <p:txBody>
          <a:bodyPr/>
          <a:lstStyle/>
          <a:p>
            <a:r>
              <a:rPr lang="en-US" dirty="0"/>
              <a:t>YOUR RVP AT WORK!</a:t>
            </a:r>
          </a:p>
        </p:txBody>
      </p:sp>
      <p:sp>
        <p:nvSpPr>
          <p:cNvPr id="3" name="Content Placeholder 2">
            <a:extLst>
              <a:ext uri="{FF2B5EF4-FFF2-40B4-BE49-F238E27FC236}">
                <a16:creationId xmlns:a16="http://schemas.microsoft.com/office/drawing/2014/main" id="{EE8E9664-FF0D-BE49-F9C5-6F490483F44E}"/>
              </a:ext>
            </a:extLst>
          </p:cNvPr>
          <p:cNvSpPr>
            <a:spLocks noGrp="1"/>
          </p:cNvSpPr>
          <p:nvPr>
            <p:ph idx="1"/>
          </p:nvPr>
        </p:nvSpPr>
        <p:spPr>
          <a:xfrm>
            <a:off x="465546" y="1219201"/>
            <a:ext cx="11113838" cy="4906964"/>
          </a:xfrm>
        </p:spPr>
        <p:txBody>
          <a:bodyPr>
            <a:normAutofit fontScale="77500" lnSpcReduction="20000"/>
          </a:bodyPr>
          <a:lstStyle/>
          <a:p>
            <a:r>
              <a:rPr lang="en-US" dirty="0"/>
              <a:t>Accomplished</a:t>
            </a:r>
          </a:p>
          <a:p>
            <a:pPr lvl="1"/>
            <a:r>
              <a:rPr lang="en-US" dirty="0">
                <a:solidFill>
                  <a:srgbClr val="006491"/>
                </a:solidFill>
              </a:rPr>
              <a:t>15-17 November 2022 NEB Meeting</a:t>
            </a:r>
          </a:p>
          <a:p>
            <a:pPr lvl="1"/>
            <a:r>
              <a:rPr lang="en-US" dirty="0">
                <a:solidFill>
                  <a:srgbClr val="006491"/>
                </a:solidFill>
              </a:rPr>
              <a:t>8 December 2022 Onboarding Meeting</a:t>
            </a:r>
          </a:p>
          <a:p>
            <a:pPr lvl="1"/>
            <a:r>
              <a:rPr lang="en-US" dirty="0">
                <a:solidFill>
                  <a:srgbClr val="006491"/>
                </a:solidFill>
              </a:rPr>
              <a:t>8-9 February 2023 NEB Meeting</a:t>
            </a:r>
          </a:p>
          <a:p>
            <a:pPr lvl="1"/>
            <a:r>
              <a:rPr lang="en-US" dirty="0">
                <a:solidFill>
                  <a:srgbClr val="006491"/>
                </a:solidFill>
              </a:rPr>
              <a:t>Attend Arizona, Colorado and New Mexico Federation Board Meetings</a:t>
            </a:r>
          </a:p>
          <a:p>
            <a:pPr lvl="1"/>
            <a:r>
              <a:rPr lang="en-US" dirty="0">
                <a:solidFill>
                  <a:srgbClr val="006491"/>
                </a:solidFill>
              </a:rPr>
              <a:t>Attended the New Mexico Federation Conference 28-29 April</a:t>
            </a:r>
          </a:p>
          <a:p>
            <a:pPr lvl="1"/>
            <a:r>
              <a:rPr lang="en-US" dirty="0">
                <a:solidFill>
                  <a:srgbClr val="006491"/>
                </a:solidFill>
              </a:rPr>
              <a:t>Attended the California Federation Convention 8-10 May</a:t>
            </a:r>
          </a:p>
          <a:p>
            <a:pPr lvl="1"/>
            <a:r>
              <a:rPr lang="en-US" dirty="0">
                <a:solidFill>
                  <a:srgbClr val="006491"/>
                </a:solidFill>
              </a:rPr>
              <a:t>Arizona Federation Conference 17 May (zoom)</a:t>
            </a:r>
          </a:p>
          <a:p>
            <a:pPr lvl="1"/>
            <a:r>
              <a:rPr lang="en-US" dirty="0">
                <a:solidFill>
                  <a:srgbClr val="006491"/>
                </a:solidFill>
              </a:rPr>
              <a:t>Special NEB Meeting 19 May (zoom)</a:t>
            </a:r>
          </a:p>
          <a:p>
            <a:r>
              <a:rPr lang="en-US" dirty="0"/>
              <a:t>Planned </a:t>
            </a:r>
            <a:endParaRPr lang="en-US" dirty="0">
              <a:solidFill>
                <a:srgbClr val="006491"/>
              </a:solidFill>
            </a:endParaRPr>
          </a:p>
          <a:p>
            <a:pPr lvl="1"/>
            <a:r>
              <a:rPr lang="en-US" dirty="0">
                <a:solidFill>
                  <a:srgbClr val="006491"/>
                </a:solidFill>
              </a:rPr>
              <a:t>NEB Meeting 13-14 June (Zoom)</a:t>
            </a:r>
          </a:p>
          <a:p>
            <a:pPr lvl="1"/>
            <a:r>
              <a:rPr lang="en-US" dirty="0">
                <a:solidFill>
                  <a:srgbClr val="006491"/>
                </a:solidFill>
              </a:rPr>
              <a:t>LEGCON23   20-22 June (Registration now $150) Before you go info on the 14</a:t>
            </a:r>
            <a:r>
              <a:rPr lang="en-US" baseline="30000" dirty="0">
                <a:solidFill>
                  <a:srgbClr val="006491"/>
                </a:solidFill>
              </a:rPr>
              <a:t>th</a:t>
            </a:r>
            <a:r>
              <a:rPr lang="en-US" dirty="0">
                <a:solidFill>
                  <a:srgbClr val="006491"/>
                </a:solidFill>
              </a:rPr>
              <a:t> time TBD</a:t>
            </a:r>
          </a:p>
          <a:p>
            <a:pPr lvl="1"/>
            <a:r>
              <a:rPr lang="en-US" dirty="0">
                <a:solidFill>
                  <a:srgbClr val="006491"/>
                </a:solidFill>
              </a:rPr>
              <a:t>Federation Presidents Meeting - TBD</a:t>
            </a:r>
          </a:p>
          <a:p>
            <a:pPr lvl="1"/>
            <a:r>
              <a:rPr lang="en-US" dirty="0">
                <a:solidFill>
                  <a:srgbClr val="006491"/>
                </a:solidFill>
              </a:rPr>
              <a:t>FEDcon24  18-20 August 2024, Hyatt Regency at the Arch, St Louis, MO </a:t>
            </a:r>
          </a:p>
          <a:p>
            <a:pPr lvl="1"/>
            <a:endParaRPr lang="en-US" dirty="0">
              <a:solidFill>
                <a:srgbClr val="006491"/>
              </a:solidFill>
            </a:endParaRPr>
          </a:p>
          <a:p>
            <a:pPr lvl="1"/>
            <a:endParaRPr lang="en-US" dirty="0">
              <a:solidFill>
                <a:srgbClr val="006491"/>
              </a:solidFill>
            </a:endParaRPr>
          </a:p>
          <a:p>
            <a:endParaRPr lang="en-US" dirty="0"/>
          </a:p>
        </p:txBody>
      </p:sp>
      <p:sp>
        <p:nvSpPr>
          <p:cNvPr id="4" name="Date Placeholder 3">
            <a:extLst>
              <a:ext uri="{FF2B5EF4-FFF2-40B4-BE49-F238E27FC236}">
                <a16:creationId xmlns:a16="http://schemas.microsoft.com/office/drawing/2014/main" id="{FDBE6CB1-20A1-5BE2-0CC8-794D5794EF44}"/>
              </a:ext>
            </a:extLst>
          </p:cNvPr>
          <p:cNvSpPr>
            <a:spLocks noGrp="1"/>
          </p:cNvSpPr>
          <p:nvPr>
            <p:ph type="dt" sz="half" idx="10"/>
          </p:nvPr>
        </p:nvSpPr>
        <p:spPr/>
        <p:txBody>
          <a:bodyPr/>
          <a:lstStyle/>
          <a:p>
            <a:fld id="{74EC077F-1822-9B4D-B466-2AEAFFB9F37D}" type="datetime1">
              <a:rPr lang="en-US" smtClean="0"/>
              <a:pPr/>
              <a:t>5/26/2023</a:t>
            </a:fld>
            <a:endParaRPr lang="en-US" dirty="0"/>
          </a:p>
        </p:txBody>
      </p:sp>
      <p:sp>
        <p:nvSpPr>
          <p:cNvPr id="5" name="Slide Number Placeholder 4">
            <a:extLst>
              <a:ext uri="{FF2B5EF4-FFF2-40B4-BE49-F238E27FC236}">
                <a16:creationId xmlns:a16="http://schemas.microsoft.com/office/drawing/2014/main" id="{6517E2F1-20FD-178A-4CB7-ED489577A682}"/>
              </a:ext>
            </a:extLst>
          </p:cNvPr>
          <p:cNvSpPr>
            <a:spLocks noGrp="1"/>
          </p:cNvSpPr>
          <p:nvPr>
            <p:ph type="sldNum" sz="quarter" idx="12"/>
          </p:nvPr>
        </p:nvSpPr>
        <p:spPr/>
        <p:txBody>
          <a:bodyPr/>
          <a:lstStyle/>
          <a:p>
            <a:fld id="{32221A3B-3924-B04A-A496-7CB8DC41F6D4}" type="slidenum">
              <a:rPr lang="en-US" smtClean="0"/>
              <a:pPr/>
              <a:t>4</a:t>
            </a:fld>
            <a:endParaRPr lang="en-US" dirty="0"/>
          </a:p>
        </p:txBody>
      </p:sp>
      <p:sp>
        <p:nvSpPr>
          <p:cNvPr id="6" name="Footer Placeholder 5">
            <a:extLst>
              <a:ext uri="{FF2B5EF4-FFF2-40B4-BE49-F238E27FC236}">
                <a16:creationId xmlns:a16="http://schemas.microsoft.com/office/drawing/2014/main" id="{7BEAC4F7-F28B-1D77-989C-B8FCF137609B}"/>
              </a:ext>
            </a:extLst>
          </p:cNvPr>
          <p:cNvSpPr>
            <a:spLocks noGrp="1"/>
          </p:cNvSpPr>
          <p:nvPr>
            <p:ph type="ftr" sz="quarter" idx="3"/>
          </p:nvPr>
        </p:nvSpPr>
        <p:spPr/>
        <p:txBody>
          <a:bodyPr/>
          <a:lstStyle/>
          <a:p>
            <a:r>
              <a:rPr lang="en-US" dirty="0"/>
              <a:t>FEDERAL BENEFITS EXPERTS</a:t>
            </a:r>
          </a:p>
        </p:txBody>
      </p:sp>
    </p:spTree>
    <p:extLst>
      <p:ext uri="{BB962C8B-B14F-4D97-AF65-F5344CB8AC3E}">
        <p14:creationId xmlns:p14="http://schemas.microsoft.com/office/powerpoint/2010/main" val="16731787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6FCA79-99BF-6849-B46E-4ABB4F507F8D}"/>
              </a:ext>
            </a:extLst>
          </p:cNvPr>
          <p:cNvSpPr>
            <a:spLocks noGrp="1"/>
          </p:cNvSpPr>
          <p:nvPr>
            <p:ph type="title"/>
          </p:nvPr>
        </p:nvSpPr>
        <p:spPr/>
        <p:txBody>
          <a:bodyPr/>
          <a:lstStyle/>
          <a:p>
            <a:r>
              <a:rPr lang="en-US" dirty="0"/>
              <a:t>MEMBERSHIP</a:t>
            </a:r>
          </a:p>
        </p:txBody>
      </p:sp>
      <p:sp>
        <p:nvSpPr>
          <p:cNvPr id="3" name="Content Placeholder 2">
            <a:extLst>
              <a:ext uri="{FF2B5EF4-FFF2-40B4-BE49-F238E27FC236}">
                <a16:creationId xmlns:a16="http://schemas.microsoft.com/office/drawing/2014/main" id="{661B4220-6763-8D42-A7D1-1E33C3E6CE55}"/>
              </a:ext>
            </a:extLst>
          </p:cNvPr>
          <p:cNvSpPr>
            <a:spLocks noGrp="1"/>
          </p:cNvSpPr>
          <p:nvPr>
            <p:ph idx="1"/>
          </p:nvPr>
        </p:nvSpPr>
        <p:spPr/>
        <p:txBody>
          <a:bodyPr>
            <a:normAutofit/>
          </a:bodyPr>
          <a:lstStyle/>
          <a:p>
            <a:r>
              <a:rPr lang="en-US" dirty="0"/>
              <a:t>5 Federations, 28 Chapters, 2611 Chapter Members, 5882 National Only Members</a:t>
            </a:r>
          </a:p>
          <a:p>
            <a:r>
              <a:rPr lang="en-US" dirty="0">
                <a:solidFill>
                  <a:srgbClr val="006491"/>
                </a:solidFill>
              </a:rPr>
              <a:t>	</a:t>
            </a:r>
          </a:p>
          <a:p>
            <a:r>
              <a:rPr lang="en-US" dirty="0">
                <a:solidFill>
                  <a:srgbClr val="006491"/>
                </a:solidFill>
              </a:rPr>
              <a:t>Arizon</a:t>
            </a:r>
            <a:r>
              <a:rPr lang="en-US" dirty="0"/>
              <a:t>a (5)			507 Chapter Members		2289 National </a:t>
            </a:r>
          </a:p>
          <a:p>
            <a:r>
              <a:rPr lang="en-US" dirty="0">
                <a:solidFill>
                  <a:srgbClr val="006491"/>
                </a:solidFill>
              </a:rPr>
              <a:t>Colorado (11)			1294</a:t>
            </a:r>
            <a:r>
              <a:rPr lang="en-US" dirty="0"/>
              <a:t> Chapter Members		2152 National </a:t>
            </a:r>
          </a:p>
          <a:p>
            <a:r>
              <a:rPr lang="en-US" dirty="0">
                <a:solidFill>
                  <a:srgbClr val="006491"/>
                </a:solidFill>
              </a:rPr>
              <a:t>New Mexico (6)		538 Chapter Members		780 National </a:t>
            </a:r>
          </a:p>
          <a:p>
            <a:r>
              <a:rPr lang="en-US" dirty="0">
                <a:solidFill>
                  <a:srgbClr val="006491"/>
                </a:solidFill>
              </a:rPr>
              <a:t>Utah (3)				207 Chapter Members		373 National</a:t>
            </a:r>
          </a:p>
          <a:p>
            <a:r>
              <a:rPr lang="en-US" dirty="0">
                <a:solidFill>
                  <a:srgbClr val="006491"/>
                </a:solidFill>
              </a:rPr>
              <a:t>Wyoming (2)			65 Chapter Members			288 National</a:t>
            </a:r>
          </a:p>
          <a:p>
            <a:pPr lvl="1" indent="0">
              <a:buNone/>
            </a:pPr>
            <a:endParaRPr lang="en-US" dirty="0"/>
          </a:p>
          <a:p>
            <a:pPr lvl="2" indent="0">
              <a:buNone/>
            </a:pPr>
            <a:endParaRPr lang="en-US" dirty="0"/>
          </a:p>
          <a:p>
            <a:pPr lvl="3" indent="0">
              <a:buNone/>
            </a:pPr>
            <a:endParaRPr lang="en-US" dirty="0"/>
          </a:p>
          <a:p>
            <a:pPr lvl="3" indent="0">
              <a:buNone/>
            </a:pPr>
            <a:endParaRPr lang="en-US" dirty="0"/>
          </a:p>
        </p:txBody>
      </p:sp>
      <p:sp>
        <p:nvSpPr>
          <p:cNvPr id="4" name="Date Placeholder 3">
            <a:extLst>
              <a:ext uri="{FF2B5EF4-FFF2-40B4-BE49-F238E27FC236}">
                <a16:creationId xmlns:a16="http://schemas.microsoft.com/office/drawing/2014/main" id="{3A2DDC54-74DA-4842-82D1-BAA6CC66A9C7}"/>
              </a:ext>
            </a:extLst>
          </p:cNvPr>
          <p:cNvSpPr>
            <a:spLocks noGrp="1"/>
          </p:cNvSpPr>
          <p:nvPr>
            <p:ph type="dt" sz="half" idx="10"/>
          </p:nvPr>
        </p:nvSpPr>
        <p:spPr/>
        <p:txBody>
          <a:bodyPr/>
          <a:lstStyle/>
          <a:p>
            <a:fld id="{74EC077F-1822-9B4D-B466-2AEAFFB9F37D}" type="datetime1">
              <a:rPr lang="en-US" smtClean="0"/>
              <a:pPr/>
              <a:t>5/26/2023</a:t>
            </a:fld>
            <a:endParaRPr lang="en-US" dirty="0"/>
          </a:p>
        </p:txBody>
      </p:sp>
      <p:sp>
        <p:nvSpPr>
          <p:cNvPr id="5" name="Slide Number Placeholder 4">
            <a:extLst>
              <a:ext uri="{FF2B5EF4-FFF2-40B4-BE49-F238E27FC236}">
                <a16:creationId xmlns:a16="http://schemas.microsoft.com/office/drawing/2014/main" id="{86170137-FFF1-F64A-A33C-9492C4084C29}"/>
              </a:ext>
            </a:extLst>
          </p:cNvPr>
          <p:cNvSpPr>
            <a:spLocks noGrp="1"/>
          </p:cNvSpPr>
          <p:nvPr>
            <p:ph type="sldNum" sz="quarter" idx="12"/>
          </p:nvPr>
        </p:nvSpPr>
        <p:spPr/>
        <p:txBody>
          <a:bodyPr/>
          <a:lstStyle/>
          <a:p>
            <a:fld id="{32221A3B-3924-B04A-A496-7CB8DC41F6D4}" type="slidenum">
              <a:rPr lang="en-US" smtClean="0"/>
              <a:pPr/>
              <a:t>5</a:t>
            </a:fld>
            <a:endParaRPr lang="en-US" dirty="0"/>
          </a:p>
        </p:txBody>
      </p:sp>
      <p:sp>
        <p:nvSpPr>
          <p:cNvPr id="6" name="Footer Placeholder 5">
            <a:extLst>
              <a:ext uri="{FF2B5EF4-FFF2-40B4-BE49-F238E27FC236}">
                <a16:creationId xmlns:a16="http://schemas.microsoft.com/office/drawing/2014/main" id="{AA8C5BF1-304A-CC42-A4FA-FAAEA3F2AD04}"/>
              </a:ext>
            </a:extLst>
          </p:cNvPr>
          <p:cNvSpPr>
            <a:spLocks noGrp="1"/>
          </p:cNvSpPr>
          <p:nvPr>
            <p:ph type="ftr" sz="quarter" idx="3"/>
          </p:nvPr>
        </p:nvSpPr>
        <p:spPr/>
        <p:txBody>
          <a:bodyPr/>
          <a:lstStyle/>
          <a:p>
            <a:r>
              <a:rPr lang="en-US" dirty="0"/>
              <a:t>FEDERAL BENEFITS EXPERTS</a:t>
            </a:r>
          </a:p>
        </p:txBody>
      </p:sp>
    </p:spTree>
    <p:extLst>
      <p:ext uri="{BB962C8B-B14F-4D97-AF65-F5344CB8AC3E}">
        <p14:creationId xmlns:p14="http://schemas.microsoft.com/office/powerpoint/2010/main" val="10219849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748628-BF35-BA29-1DF5-F26040C5347A}"/>
              </a:ext>
            </a:extLst>
          </p:cNvPr>
          <p:cNvSpPr>
            <a:spLocks noGrp="1"/>
          </p:cNvSpPr>
          <p:nvPr>
            <p:ph type="title"/>
          </p:nvPr>
        </p:nvSpPr>
        <p:spPr/>
        <p:txBody>
          <a:bodyPr/>
          <a:lstStyle/>
          <a:p>
            <a:r>
              <a:rPr lang="en-US" dirty="0"/>
              <a:t>COMMITTEES</a:t>
            </a:r>
          </a:p>
        </p:txBody>
      </p:sp>
      <p:sp>
        <p:nvSpPr>
          <p:cNvPr id="3" name="Content Placeholder 2">
            <a:extLst>
              <a:ext uri="{FF2B5EF4-FFF2-40B4-BE49-F238E27FC236}">
                <a16:creationId xmlns:a16="http://schemas.microsoft.com/office/drawing/2014/main" id="{EE8E9664-FF0D-BE49-F9C5-6F490483F44E}"/>
              </a:ext>
            </a:extLst>
          </p:cNvPr>
          <p:cNvSpPr>
            <a:spLocks noGrp="1"/>
          </p:cNvSpPr>
          <p:nvPr>
            <p:ph idx="1"/>
          </p:nvPr>
        </p:nvSpPr>
        <p:spPr/>
        <p:txBody>
          <a:bodyPr>
            <a:normAutofit fontScale="92500"/>
          </a:bodyPr>
          <a:lstStyle/>
          <a:p>
            <a:r>
              <a:rPr lang="en-US" dirty="0"/>
              <a:t>14 National Committees members selected by President Shackelford</a:t>
            </a:r>
          </a:p>
          <a:p>
            <a:r>
              <a:rPr lang="en-US" dirty="0"/>
              <a:t>7 National Committees filled and active</a:t>
            </a:r>
          </a:p>
          <a:p>
            <a:pPr lvl="1"/>
            <a:r>
              <a:rPr lang="en-US" dirty="0">
                <a:solidFill>
                  <a:srgbClr val="006491"/>
                </a:solidFill>
              </a:rPr>
              <a:t>Audit Committee</a:t>
            </a:r>
          </a:p>
          <a:p>
            <a:pPr lvl="1"/>
            <a:r>
              <a:rPr lang="en-US" dirty="0">
                <a:solidFill>
                  <a:srgbClr val="006491"/>
                </a:solidFill>
              </a:rPr>
              <a:t>Budget, Finance &amp; Investment Committee</a:t>
            </a:r>
          </a:p>
          <a:p>
            <a:pPr lvl="1"/>
            <a:r>
              <a:rPr lang="en-US" dirty="0">
                <a:solidFill>
                  <a:srgbClr val="006491"/>
                </a:solidFill>
              </a:rPr>
              <a:t>Configuration Advisory Board </a:t>
            </a:r>
          </a:p>
          <a:p>
            <a:pPr lvl="1"/>
            <a:r>
              <a:rPr lang="en-US" dirty="0">
                <a:solidFill>
                  <a:srgbClr val="006491"/>
                </a:solidFill>
              </a:rPr>
              <a:t>Non-Dues Revenue Committee</a:t>
            </a:r>
          </a:p>
          <a:p>
            <a:pPr lvl="1"/>
            <a:r>
              <a:rPr lang="en-US" dirty="0">
                <a:solidFill>
                  <a:srgbClr val="006491"/>
                </a:solidFill>
              </a:rPr>
              <a:t>National Advocacy Committee</a:t>
            </a:r>
          </a:p>
          <a:p>
            <a:pPr lvl="1"/>
            <a:r>
              <a:rPr lang="en-US" dirty="0">
                <a:solidFill>
                  <a:srgbClr val="006491"/>
                </a:solidFill>
              </a:rPr>
              <a:t>National Alzheimer Committee</a:t>
            </a:r>
          </a:p>
          <a:p>
            <a:pPr lvl="1"/>
            <a:r>
              <a:rPr lang="en-US" dirty="0">
                <a:solidFill>
                  <a:srgbClr val="006491"/>
                </a:solidFill>
              </a:rPr>
              <a:t>Membership Advisory Committee</a:t>
            </a:r>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FDBE6CB1-20A1-5BE2-0CC8-794D5794EF44}"/>
              </a:ext>
            </a:extLst>
          </p:cNvPr>
          <p:cNvSpPr>
            <a:spLocks noGrp="1"/>
          </p:cNvSpPr>
          <p:nvPr>
            <p:ph type="dt" sz="half" idx="10"/>
          </p:nvPr>
        </p:nvSpPr>
        <p:spPr/>
        <p:txBody>
          <a:bodyPr/>
          <a:lstStyle/>
          <a:p>
            <a:fld id="{74EC077F-1822-9B4D-B466-2AEAFFB9F37D}" type="datetime1">
              <a:rPr lang="en-US" smtClean="0"/>
              <a:pPr/>
              <a:t>5/26/2023</a:t>
            </a:fld>
            <a:endParaRPr lang="en-US" dirty="0"/>
          </a:p>
        </p:txBody>
      </p:sp>
      <p:sp>
        <p:nvSpPr>
          <p:cNvPr id="5" name="Slide Number Placeholder 4">
            <a:extLst>
              <a:ext uri="{FF2B5EF4-FFF2-40B4-BE49-F238E27FC236}">
                <a16:creationId xmlns:a16="http://schemas.microsoft.com/office/drawing/2014/main" id="{6517E2F1-20FD-178A-4CB7-ED489577A682}"/>
              </a:ext>
            </a:extLst>
          </p:cNvPr>
          <p:cNvSpPr>
            <a:spLocks noGrp="1"/>
          </p:cNvSpPr>
          <p:nvPr>
            <p:ph type="sldNum" sz="quarter" idx="12"/>
          </p:nvPr>
        </p:nvSpPr>
        <p:spPr/>
        <p:txBody>
          <a:bodyPr/>
          <a:lstStyle/>
          <a:p>
            <a:fld id="{32221A3B-3924-B04A-A496-7CB8DC41F6D4}" type="slidenum">
              <a:rPr lang="en-US" smtClean="0"/>
              <a:pPr/>
              <a:t>6</a:t>
            </a:fld>
            <a:endParaRPr lang="en-US" dirty="0"/>
          </a:p>
        </p:txBody>
      </p:sp>
      <p:sp>
        <p:nvSpPr>
          <p:cNvPr id="6" name="Footer Placeholder 5">
            <a:extLst>
              <a:ext uri="{FF2B5EF4-FFF2-40B4-BE49-F238E27FC236}">
                <a16:creationId xmlns:a16="http://schemas.microsoft.com/office/drawing/2014/main" id="{7BEAC4F7-F28B-1D77-989C-B8FCF137609B}"/>
              </a:ext>
            </a:extLst>
          </p:cNvPr>
          <p:cNvSpPr>
            <a:spLocks noGrp="1"/>
          </p:cNvSpPr>
          <p:nvPr>
            <p:ph type="ftr" sz="quarter" idx="3"/>
          </p:nvPr>
        </p:nvSpPr>
        <p:spPr/>
        <p:txBody>
          <a:bodyPr/>
          <a:lstStyle/>
          <a:p>
            <a:r>
              <a:rPr lang="en-US" dirty="0"/>
              <a:t>FEDERAL BENEFITS EXPERTS</a:t>
            </a:r>
          </a:p>
        </p:txBody>
      </p:sp>
    </p:spTree>
    <p:extLst>
      <p:ext uri="{BB962C8B-B14F-4D97-AF65-F5344CB8AC3E}">
        <p14:creationId xmlns:p14="http://schemas.microsoft.com/office/powerpoint/2010/main" val="11309821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748628-BF35-BA29-1DF5-F26040C5347A}"/>
              </a:ext>
            </a:extLst>
          </p:cNvPr>
          <p:cNvSpPr>
            <a:spLocks noGrp="1"/>
          </p:cNvSpPr>
          <p:nvPr>
            <p:ph type="title"/>
          </p:nvPr>
        </p:nvSpPr>
        <p:spPr/>
        <p:txBody>
          <a:bodyPr/>
          <a:lstStyle/>
          <a:p>
            <a:r>
              <a:rPr lang="en-US" dirty="0"/>
              <a:t>MY ITEMS OF IMPORTANCE</a:t>
            </a:r>
          </a:p>
        </p:txBody>
      </p:sp>
      <p:sp>
        <p:nvSpPr>
          <p:cNvPr id="3" name="Content Placeholder 2">
            <a:extLst>
              <a:ext uri="{FF2B5EF4-FFF2-40B4-BE49-F238E27FC236}">
                <a16:creationId xmlns:a16="http://schemas.microsoft.com/office/drawing/2014/main" id="{EE8E9664-FF0D-BE49-F9C5-6F490483F44E}"/>
              </a:ext>
            </a:extLst>
          </p:cNvPr>
          <p:cNvSpPr>
            <a:spLocks noGrp="1"/>
          </p:cNvSpPr>
          <p:nvPr>
            <p:ph idx="1"/>
          </p:nvPr>
        </p:nvSpPr>
        <p:spPr/>
        <p:txBody>
          <a:bodyPr/>
          <a:lstStyle/>
          <a:p>
            <a:r>
              <a:rPr lang="en-US" dirty="0"/>
              <a:t>Advocacy</a:t>
            </a:r>
          </a:p>
          <a:p>
            <a:r>
              <a:rPr lang="en-US" dirty="0"/>
              <a:t>Membership</a:t>
            </a:r>
          </a:p>
          <a:p>
            <a:r>
              <a:rPr lang="en-US" dirty="0"/>
              <a:t>Financial stability throughout NARFE</a:t>
            </a:r>
          </a:p>
          <a:p>
            <a:r>
              <a:rPr lang="en-US" dirty="0"/>
              <a:t>AMS – member and financial database</a:t>
            </a:r>
          </a:p>
          <a:p>
            <a:r>
              <a:rPr lang="en-US" dirty="0"/>
              <a:t>Federation well being</a:t>
            </a:r>
          </a:p>
          <a:p>
            <a:r>
              <a:rPr lang="en-US" dirty="0"/>
              <a:t>Advocate for all NARFE members</a:t>
            </a:r>
          </a:p>
          <a:p>
            <a:r>
              <a:rPr lang="en-US" dirty="0"/>
              <a:t>Open Communication</a:t>
            </a:r>
          </a:p>
          <a:p>
            <a:endParaRPr lang="en-US" dirty="0"/>
          </a:p>
          <a:p>
            <a:endParaRPr lang="en-US" dirty="0"/>
          </a:p>
        </p:txBody>
      </p:sp>
      <p:sp>
        <p:nvSpPr>
          <p:cNvPr id="4" name="Date Placeholder 3">
            <a:extLst>
              <a:ext uri="{FF2B5EF4-FFF2-40B4-BE49-F238E27FC236}">
                <a16:creationId xmlns:a16="http://schemas.microsoft.com/office/drawing/2014/main" id="{FDBE6CB1-20A1-5BE2-0CC8-794D5794EF44}"/>
              </a:ext>
            </a:extLst>
          </p:cNvPr>
          <p:cNvSpPr>
            <a:spLocks noGrp="1"/>
          </p:cNvSpPr>
          <p:nvPr>
            <p:ph type="dt" sz="half" idx="10"/>
          </p:nvPr>
        </p:nvSpPr>
        <p:spPr/>
        <p:txBody>
          <a:bodyPr/>
          <a:lstStyle/>
          <a:p>
            <a:fld id="{74EC077F-1822-9B4D-B466-2AEAFFB9F37D}" type="datetime1">
              <a:rPr lang="en-US" smtClean="0"/>
              <a:pPr/>
              <a:t>5/26/2023</a:t>
            </a:fld>
            <a:endParaRPr lang="en-US" dirty="0"/>
          </a:p>
        </p:txBody>
      </p:sp>
      <p:sp>
        <p:nvSpPr>
          <p:cNvPr id="5" name="Slide Number Placeholder 4">
            <a:extLst>
              <a:ext uri="{FF2B5EF4-FFF2-40B4-BE49-F238E27FC236}">
                <a16:creationId xmlns:a16="http://schemas.microsoft.com/office/drawing/2014/main" id="{6517E2F1-20FD-178A-4CB7-ED489577A682}"/>
              </a:ext>
            </a:extLst>
          </p:cNvPr>
          <p:cNvSpPr>
            <a:spLocks noGrp="1"/>
          </p:cNvSpPr>
          <p:nvPr>
            <p:ph type="sldNum" sz="quarter" idx="12"/>
          </p:nvPr>
        </p:nvSpPr>
        <p:spPr/>
        <p:txBody>
          <a:bodyPr/>
          <a:lstStyle/>
          <a:p>
            <a:fld id="{32221A3B-3924-B04A-A496-7CB8DC41F6D4}" type="slidenum">
              <a:rPr lang="en-US" smtClean="0"/>
              <a:pPr/>
              <a:t>7</a:t>
            </a:fld>
            <a:endParaRPr lang="en-US" dirty="0"/>
          </a:p>
        </p:txBody>
      </p:sp>
      <p:sp>
        <p:nvSpPr>
          <p:cNvPr id="6" name="Footer Placeholder 5">
            <a:extLst>
              <a:ext uri="{FF2B5EF4-FFF2-40B4-BE49-F238E27FC236}">
                <a16:creationId xmlns:a16="http://schemas.microsoft.com/office/drawing/2014/main" id="{7BEAC4F7-F28B-1D77-989C-B8FCF137609B}"/>
              </a:ext>
            </a:extLst>
          </p:cNvPr>
          <p:cNvSpPr>
            <a:spLocks noGrp="1"/>
          </p:cNvSpPr>
          <p:nvPr>
            <p:ph type="ftr" sz="quarter" idx="3"/>
          </p:nvPr>
        </p:nvSpPr>
        <p:spPr/>
        <p:txBody>
          <a:bodyPr/>
          <a:lstStyle/>
          <a:p>
            <a:r>
              <a:rPr lang="en-US" dirty="0"/>
              <a:t>FEDERAL BENEFITS EXPERTS</a:t>
            </a:r>
          </a:p>
        </p:txBody>
      </p:sp>
    </p:spTree>
    <p:extLst>
      <p:ext uri="{BB962C8B-B14F-4D97-AF65-F5344CB8AC3E}">
        <p14:creationId xmlns:p14="http://schemas.microsoft.com/office/powerpoint/2010/main" val="14791877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20D04-74AE-D800-2879-518D8A77133E}"/>
              </a:ext>
            </a:extLst>
          </p:cNvPr>
          <p:cNvSpPr>
            <a:spLocks noGrp="1"/>
          </p:cNvSpPr>
          <p:nvPr>
            <p:ph type="title"/>
          </p:nvPr>
        </p:nvSpPr>
        <p:spPr/>
        <p:txBody>
          <a:bodyPr/>
          <a:lstStyle/>
          <a:p>
            <a:r>
              <a:rPr lang="en-US" dirty="0"/>
              <a:t>QUESTIONS</a:t>
            </a:r>
          </a:p>
        </p:txBody>
      </p:sp>
      <p:sp>
        <p:nvSpPr>
          <p:cNvPr id="3" name="Content Placeholder 2">
            <a:extLst>
              <a:ext uri="{FF2B5EF4-FFF2-40B4-BE49-F238E27FC236}">
                <a16:creationId xmlns:a16="http://schemas.microsoft.com/office/drawing/2014/main" id="{48EFB90D-AC7E-B4AE-4B5E-D23DC0F407F2}"/>
              </a:ext>
            </a:extLst>
          </p:cNvPr>
          <p:cNvSpPr>
            <a:spLocks noGrp="1"/>
          </p:cNvSpPr>
          <p:nvPr>
            <p:ph idx="1"/>
          </p:nvPr>
        </p:nvSpPr>
        <p:spPr/>
        <p:txBody>
          <a:bodyPr/>
          <a:lstStyle/>
          <a:p>
            <a:r>
              <a:rPr lang="en-US" sz="3200" b="1" dirty="0"/>
              <a:t>Sharon Reese		</a:t>
            </a:r>
            <a:r>
              <a:rPr lang="en-US" sz="3200" b="1" dirty="0">
                <a:hlinkClick r:id="rId3"/>
              </a:rPr>
              <a:t>rvp7@narfe.org</a:t>
            </a:r>
            <a:endParaRPr lang="en-US" sz="3200" b="1" dirty="0"/>
          </a:p>
          <a:p>
            <a:r>
              <a:rPr lang="en-US" sz="3200" b="1" dirty="0"/>
              <a:t>						</a:t>
            </a:r>
            <a:r>
              <a:rPr lang="en-US" sz="3200" b="1" dirty="0">
                <a:hlinkClick r:id="rId4"/>
              </a:rPr>
              <a:t>sreese346@gmail.com</a:t>
            </a:r>
            <a:endParaRPr lang="en-US" sz="3200" b="1" dirty="0"/>
          </a:p>
          <a:p>
            <a:r>
              <a:rPr lang="en-US" sz="3200" b="1" dirty="0"/>
              <a:t>						(575) 649-6035</a:t>
            </a:r>
            <a:endParaRPr lang="en-US" dirty="0"/>
          </a:p>
        </p:txBody>
      </p:sp>
      <p:sp>
        <p:nvSpPr>
          <p:cNvPr id="4" name="Date Placeholder 3">
            <a:extLst>
              <a:ext uri="{FF2B5EF4-FFF2-40B4-BE49-F238E27FC236}">
                <a16:creationId xmlns:a16="http://schemas.microsoft.com/office/drawing/2014/main" id="{8CD60394-FE65-3923-105F-75942C8ADA23}"/>
              </a:ext>
            </a:extLst>
          </p:cNvPr>
          <p:cNvSpPr>
            <a:spLocks noGrp="1"/>
          </p:cNvSpPr>
          <p:nvPr>
            <p:ph type="dt" sz="half" idx="10"/>
          </p:nvPr>
        </p:nvSpPr>
        <p:spPr/>
        <p:txBody>
          <a:bodyPr/>
          <a:lstStyle/>
          <a:p>
            <a:fld id="{74EC077F-1822-9B4D-B466-2AEAFFB9F37D}" type="datetime1">
              <a:rPr lang="en-US" smtClean="0"/>
              <a:pPr/>
              <a:t>5/26/2023</a:t>
            </a:fld>
            <a:endParaRPr lang="en-US" dirty="0"/>
          </a:p>
        </p:txBody>
      </p:sp>
      <p:sp>
        <p:nvSpPr>
          <p:cNvPr id="5" name="Slide Number Placeholder 4">
            <a:extLst>
              <a:ext uri="{FF2B5EF4-FFF2-40B4-BE49-F238E27FC236}">
                <a16:creationId xmlns:a16="http://schemas.microsoft.com/office/drawing/2014/main" id="{42AEFBF7-AB9C-5A4C-C255-6A220DE0DDF3}"/>
              </a:ext>
            </a:extLst>
          </p:cNvPr>
          <p:cNvSpPr>
            <a:spLocks noGrp="1"/>
          </p:cNvSpPr>
          <p:nvPr>
            <p:ph type="sldNum" sz="quarter" idx="12"/>
          </p:nvPr>
        </p:nvSpPr>
        <p:spPr/>
        <p:txBody>
          <a:bodyPr/>
          <a:lstStyle/>
          <a:p>
            <a:fld id="{32221A3B-3924-B04A-A496-7CB8DC41F6D4}" type="slidenum">
              <a:rPr lang="en-US" smtClean="0"/>
              <a:pPr/>
              <a:t>8</a:t>
            </a:fld>
            <a:endParaRPr lang="en-US" dirty="0"/>
          </a:p>
        </p:txBody>
      </p:sp>
      <p:sp>
        <p:nvSpPr>
          <p:cNvPr id="6" name="Footer Placeholder 5">
            <a:extLst>
              <a:ext uri="{FF2B5EF4-FFF2-40B4-BE49-F238E27FC236}">
                <a16:creationId xmlns:a16="http://schemas.microsoft.com/office/drawing/2014/main" id="{0FBAA7D6-68FA-ABBA-F5DE-C5E695CC4062}"/>
              </a:ext>
            </a:extLst>
          </p:cNvPr>
          <p:cNvSpPr>
            <a:spLocks noGrp="1"/>
          </p:cNvSpPr>
          <p:nvPr>
            <p:ph type="ftr" sz="quarter" idx="3"/>
          </p:nvPr>
        </p:nvSpPr>
        <p:spPr/>
        <p:txBody>
          <a:bodyPr/>
          <a:lstStyle/>
          <a:p>
            <a:r>
              <a:rPr lang="en-US" dirty="0"/>
              <a:t>FEDERAL BENEFITS EXPERTS</a:t>
            </a:r>
          </a:p>
        </p:txBody>
      </p:sp>
    </p:spTree>
    <p:extLst>
      <p:ext uri="{BB962C8B-B14F-4D97-AF65-F5344CB8AC3E}">
        <p14:creationId xmlns:p14="http://schemas.microsoft.com/office/powerpoint/2010/main" val="4154346113"/>
      </p:ext>
    </p:extLst>
  </p:cSld>
  <p:clrMapOvr>
    <a:masterClrMapping/>
  </p:clrMapOvr>
</p:sld>
</file>

<file path=ppt/theme/theme1.xml><?xml version="1.0" encoding="utf-8"?>
<a:theme xmlns:a="http://schemas.openxmlformats.org/drawingml/2006/main" name="NARFE HQ Template 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24598</TotalTime>
  <Words>725</Words>
  <Application>Microsoft Office PowerPoint</Application>
  <PresentationFormat>Custom</PresentationFormat>
  <Paragraphs>109</Paragraphs>
  <Slides>8</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Wingdings</vt:lpstr>
      <vt:lpstr>NARFE HQ Template 2</vt:lpstr>
      <vt:lpstr>Colorado Federation Conference  May 25, 2023</vt:lpstr>
      <vt:lpstr>AGENDA</vt:lpstr>
      <vt:lpstr>DUTIES &amp; RESPONSIBILITIES OF AN RVP</vt:lpstr>
      <vt:lpstr>YOUR RVP AT WORK!</vt:lpstr>
      <vt:lpstr>MEMBERSHIP</vt:lpstr>
      <vt:lpstr>COMMITTEES</vt:lpstr>
      <vt:lpstr>MY ITEMS OF IMPORTANCE</vt:lpstr>
      <vt:lpstr>QUESTIONS</vt:lpstr>
    </vt:vector>
  </TitlesOfParts>
  <Company>narfe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narfe4</dc:creator>
  <cp:lastModifiedBy>Frank Impinna</cp:lastModifiedBy>
  <cp:revision>152</cp:revision>
  <cp:lastPrinted>2023-05-21T18:56:40Z</cp:lastPrinted>
  <dcterms:created xsi:type="dcterms:W3CDTF">2017-06-12T19:00:51Z</dcterms:created>
  <dcterms:modified xsi:type="dcterms:W3CDTF">2023-05-26T10:33:43Z</dcterms:modified>
</cp:coreProperties>
</file>